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94" r:id="rId20"/>
    <p:sldId id="295" r:id="rId21"/>
    <p:sldId id="296" r:id="rId22"/>
    <p:sldId id="297" r:id="rId23"/>
    <p:sldId id="298" r:id="rId24"/>
    <p:sldId id="307" r:id="rId25"/>
    <p:sldId id="299" r:id="rId26"/>
    <p:sldId id="300" r:id="rId27"/>
    <p:sldId id="301" r:id="rId28"/>
    <p:sldId id="308" r:id="rId29"/>
    <p:sldId id="303" r:id="rId30"/>
    <p:sldId id="304" r:id="rId31"/>
    <p:sldId id="305" r:id="rId32"/>
    <p:sldId id="31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88B65-0861-41B4-9BB9-01F384F8749A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92C7C-61A4-4DD0-933A-C8DA10493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Скорость скольжения определена неоднозначно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fsm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 – </a:t>
            </a:r>
            <a:r>
              <a:rPr lang="ru-RU" dirty="0" err="1" smtClean="0"/>
              <a:t>функуия</a:t>
            </a:r>
            <a:r>
              <a:rPr lang="ru-RU" baseline="0" dirty="0" smtClean="0"/>
              <a:t> распределения (вероятностная мера) определенная на </a:t>
            </a:r>
            <a:r>
              <a:rPr lang="en-US" baseline="0" dirty="0" smtClean="0"/>
              <a:t>Vu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S(x1,x2)=0</a:t>
            </a:r>
            <a:r>
              <a:rPr lang="ru-RU" dirty="0" smtClean="0"/>
              <a:t>,</a:t>
            </a:r>
            <a:r>
              <a:rPr lang="ru-RU" baseline="0" dirty="0" smtClean="0"/>
              <a:t> так что </a:t>
            </a:r>
            <a:r>
              <a:rPr lang="en-US" baseline="0" dirty="0" smtClean="0"/>
              <a:t>m=1. </a:t>
            </a:r>
            <a:r>
              <a:rPr lang="ru-RU" baseline="0" dirty="0" smtClean="0"/>
              <a:t>Число допустимых управлений  равно двум, так что задача вырождена. Нужно найти только весовые множители для этих управлений.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(20)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2C7C-61A4-4DD0-933A-C8DA1049353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940C-B667-4F8B-A800-18CA0332D159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DB0F-17B9-4005-98AA-4605D45E9DF0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6BE6-FBFC-429B-91F3-EC8D7E37D900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3253-190F-4A24-821D-E0DC8E9B2BB9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BF13-94D9-4B75-BED0-3717EDF1832B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B3F1-E3CE-4597-838E-4A1F72ADF3D6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0659-425B-4A4E-A203-DFBD986AB43C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B975-198F-4349-8A34-4A22D2507432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E940-205A-46AD-BC86-5D8B81517C99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0AFE-BA2E-48D7-A061-48A4322C6C75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A74C8-B7A0-4D55-B3CB-A66929343254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72C4-EA62-4E7C-A77E-B9F0E72AF387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C9CD-7A40-4E6D-A3E9-9EED27503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9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12.png"/><Relationship Id="rId9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png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8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90.png"/><Relationship Id="rId7" Type="http://schemas.openxmlformats.org/officeDocument/2006/relationships/image" Target="../media/image93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52.png"/><Relationship Id="rId9" Type="http://schemas.openxmlformats.org/officeDocument/2006/relationships/image" Target="../media/image9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9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12" Type="http://schemas.openxmlformats.org/officeDocument/2006/relationships/image" Target="../media/image108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5" Type="http://schemas.openxmlformats.org/officeDocument/2006/relationships/image" Target="../media/image111.png"/><Relationship Id="rId10" Type="http://schemas.openxmlformats.org/officeDocument/2006/relationships/image" Target="../media/image106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Relationship Id="rId14" Type="http://schemas.openxmlformats.org/officeDocument/2006/relationships/image" Target="../media/image11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113.png"/><Relationship Id="rId7" Type="http://schemas.openxmlformats.org/officeDocument/2006/relationships/image" Target="../media/image91.png"/><Relationship Id="rId12" Type="http://schemas.openxmlformats.org/officeDocument/2006/relationships/image" Target="../media/image121.png"/><Relationship Id="rId2" Type="http://schemas.openxmlformats.org/officeDocument/2006/relationships/image" Target="../media/image112.png"/><Relationship Id="rId16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0.png"/><Relationship Id="rId5" Type="http://schemas.openxmlformats.org/officeDocument/2006/relationships/image" Target="../media/image115.png"/><Relationship Id="rId15" Type="http://schemas.openxmlformats.org/officeDocument/2006/relationships/image" Target="../media/image124.png"/><Relationship Id="rId10" Type="http://schemas.openxmlformats.org/officeDocument/2006/relationships/image" Target="../media/image119.png"/><Relationship Id="rId4" Type="http://schemas.openxmlformats.org/officeDocument/2006/relationships/image" Target="../media/image114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Доопределение</a:t>
            </a:r>
            <a:r>
              <a:rPr lang="ru-RU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динамики на </a:t>
            </a:r>
            <a:r>
              <a:rPr lang="ru-RU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границе разрыва как решение задачи усредненной </a:t>
            </a:r>
            <a:r>
              <a:rPr lang="ru-RU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оптимизации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Цирлин А.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Усредненная система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Сопоставим системе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усредненную систему уравнений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значение вектора скорости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множестве возможных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управлений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643182"/>
            <a:ext cx="3943378" cy="571504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500306"/>
            <a:ext cx="180975" cy="409575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357562"/>
            <a:ext cx="5143500" cy="1228725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5720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000636"/>
            <a:ext cx="357190" cy="529627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5072074"/>
            <a:ext cx="714380" cy="446488"/>
          </a:xfrm>
          <a:prstGeom prst="rect">
            <a:avLst/>
          </a:prstGeom>
          <a:noFill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500438"/>
            <a:ext cx="180975" cy="409575"/>
          </a:xfrm>
          <a:prstGeom prst="rect">
            <a:avLst/>
          </a:prstGeom>
          <a:noFill/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5643578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 – </a:t>
            </a:r>
            <a:r>
              <a:rPr lang="ru-RU" sz="3200" dirty="0" smtClean="0"/>
              <a:t>функция распределения (вероятностная мера) определенная на </a:t>
            </a:r>
            <a:r>
              <a:rPr lang="en-US" sz="3200" dirty="0" smtClean="0"/>
              <a:t>Vu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Усредненные ограничения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меры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u,x,t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ограничен условиями равенства нулю среднего значения скорости изменения каждой из функций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силу уравнений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(1):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Здесь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857364"/>
            <a:ext cx="857256" cy="389662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500306"/>
            <a:ext cx="7572428" cy="1643074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720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643182"/>
            <a:ext cx="157828" cy="35719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44" y="2142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643446"/>
            <a:ext cx="5857172" cy="1214446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929586" y="3071810"/>
            <a:ext cx="515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(9)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ОБОБЩЕНИЕ ДООРЕДЕЛЕНИЯ </a:t>
            </a:r>
            <a:r>
              <a:rPr lang="ru-RU" sz="3200" dirty="0" err="1" smtClean="0">
                <a:solidFill>
                  <a:schemeClr val="accent1"/>
                </a:solidFill>
              </a:rPr>
              <a:t>фИЛИППОВА</a:t>
            </a:r>
            <a:endParaRPr lang="ru-RU" sz="32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5288340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выяснить, как найти меру                       , в каком случае она, а значит и          единственны и в каком случае таких допустимых мер несколько, остановимся на способах решения усредненных задач оптимизации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715016"/>
            <a:ext cx="400050" cy="3810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429264"/>
            <a:ext cx="1190625" cy="38100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Решение задач усредненной оптимизации</a:t>
            </a:r>
            <a:endParaRPr lang="ru-RU" sz="32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Напомним, условия оптимальности решения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P*(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усредненной задачи нелинейного программирования: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Оптимальное решение этой задачи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P*(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сосредоточено в дискретных точках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Vu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так что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(14)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    - функция Дирака,        - называют базовыми значениями  вектора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не более, чем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071678"/>
            <a:ext cx="6128222" cy="42862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3790955" cy="1176339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572008"/>
            <a:ext cx="161925" cy="38100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572008"/>
            <a:ext cx="304800" cy="381000"/>
          </a:xfrm>
          <a:prstGeom prst="rect">
            <a:avLst/>
          </a:prstGeom>
          <a:noFill/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БАЗОВЫЕ ЗНАЧЕНИЯ </a:t>
            </a:r>
            <a:r>
              <a:rPr lang="en-US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871543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42844" y="114298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78632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Весовые множители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Подчеркнем, что для существования множителей Лагранжа не требуется гладкости функций           . Достаточно, чтобы они были непрерывны и ограничены. Множество      может состоять и из отдельных изолированных точек.  Весовые множители             в (14)  находят из условий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071678"/>
            <a:ext cx="542925" cy="3429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428868"/>
            <a:ext cx="294682" cy="42862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43248"/>
            <a:ext cx="795339" cy="428628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71942"/>
            <a:ext cx="5575060" cy="1071570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5286388"/>
            <a:ext cx="795339" cy="42862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929586" y="4429132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(18)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5786454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Условия являются необходимыми . Они достаточны, если система (18) имеет решение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829576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Два этапа решения усредненной задачи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Т.о., решение усредненной задачи состоит из двух этапов: На первом из них находят базовые значения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решения минимаксной задачи (15).  На втором этапе для найденных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находят весовые коэффициенты по условиям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(решение системы линейных уравнений с неотрицательными переменными).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Подчеркнем, что число базовых значений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связано с размерностью вектора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зависит только от числа усредненных условий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в задаче (13) вместо требования максимума фигурирует требование минимума, то в (15)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меняются местами.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Вырожденный случай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и в задаче нелинейного программирования,  в усредненной задаче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 наряду с регулярными могут быть и вырожденные решения. Для вырожденных решений  множитель       в функции Лагранжа равен нулю. В усредненной задаче  это соответствует случаю, когда система ограничений полностью определяет решение, а следовательно целевая функция на него не влияет. Такая ситуация имеет место, когда  множество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Vu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состоит из дискретных значений вектора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число этих значений равно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меньше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этом случае  задача (4) вырождена, в функции Лагранжа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множитель              , базовые значения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известны, а их веса        определяют из системы линейных уравнений (18.  Именно такой случай рассмотрен А.Ф. Филипповым.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071678"/>
            <a:ext cx="357190" cy="494571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786322"/>
            <a:ext cx="723900" cy="3429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000636"/>
            <a:ext cx="357190" cy="470841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Линейная система второго порядка с релейным управлением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357298"/>
            <a:ext cx="7715304" cy="571504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5720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5720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8286808" cy="44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Метод эквивалентного управления</a:t>
            </a:r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В.И. Уткиным предложен  для определения скорости скольжения метод эквивалентного управления, согласно которому                                           Эквивалентное управление для каждого               определяют из условий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(20)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 статье Уткина приведен пример, который показывает, что функции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найденные методом Филиппова и методом эквивалентного управления, различны. Это естественно, так как эквивалентное управление предполагает подбор такого управления, при котором движение реализуется вдоль поверхности переключения, а метод Филиппова - усреднение зависящих от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скоростей. Скорости движения системы для найденного эквивалентного управления могут быть вообще  не определены. Результаты совпадают если векторы скорости определены для                   и правые части уравнений движения линейно зависят от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(финитны по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Между тем в примере одна из скоростей зависит от       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500174"/>
            <a:ext cx="1990725" cy="31432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785926"/>
            <a:ext cx="666750" cy="276225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357430"/>
            <a:ext cx="3357587" cy="392909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3000372"/>
            <a:ext cx="857256" cy="306919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000636"/>
            <a:ext cx="829547" cy="357166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572140"/>
            <a:ext cx="285752" cy="360297"/>
          </a:xfrm>
          <a:prstGeom prst="rect">
            <a:avLst/>
          </a:prstGeom>
          <a:noFill/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АННОТАЦИЯ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Движение объекта, характеризующегося обыкновенными дифференциальными уравнениями (ОДУ) с разрывными правыми частями, вдоль поверхности разрыва называют скользящим режимом. Требуется найти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связь правой части уравнения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скольжения с характеристиками системы (продолжить решение системы на поверхности разрыва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редложено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продолжение, базирующееся на решении задачи усредненной оптимизации.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Показано, что для известных примеров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усредненной оптимизации  приводят к результатам, совпадающим с методом А.Ф. Филиппова, и позволяют расширить эти методы на широкий класс многомерных задач.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Многомерный случай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Доопределение скорости скольжения в усредненной интерпретации нетрудно распространить на случай  </a:t>
            </a:r>
            <a:r>
              <a:rPr lang="en-US" sz="2000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Множество             включает конечное либо бесконечное число значений вектора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из которых можно выбрать               значений, обеспечивающих выполнение условий притяжения (4).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Остановимся на определении скорости в скользящем режиме движения системы         для разных соотношений между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n,m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1.Пусть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K=(m+1).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случае усредненная задача вырождена, первый этап ее решения  о выборе базовых значений векторов скоростей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отпадает и нужно найти только весовые коэффициенты      </a:t>
            </a:r>
            <a:endParaRPr lang="ru-RU" sz="20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857364"/>
            <a:ext cx="628650" cy="276225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428736"/>
            <a:ext cx="2039507" cy="285728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143116"/>
            <a:ext cx="785786" cy="320955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071810"/>
            <a:ext cx="369482" cy="357166"/>
          </a:xfrm>
          <a:prstGeom prst="rect">
            <a:avLst/>
          </a:prstGeom>
          <a:noFill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500570"/>
            <a:ext cx="2118865" cy="328594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86322"/>
            <a:ext cx="214282" cy="332137"/>
          </a:xfrm>
          <a:prstGeom prst="rect">
            <a:avLst/>
          </a:prstGeom>
          <a:noFill/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Система для весовых множителей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Вектор скорости скольжения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89400" y="2743200"/>
          <a:ext cx="914400" cy="198438"/>
        </p:xfrm>
        <a:graphic>
          <a:graphicData uri="http://schemas.openxmlformats.org/presentationml/2006/ole">
            <p:oleObj spid="_x0000_s1026" name="Equation" r:id="rId4" imgW="914400" imgH="1987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089400" y="2743200"/>
          <a:ext cx="914400" cy="198438"/>
        </p:xfrm>
        <a:graphic>
          <a:graphicData uri="http://schemas.openxmlformats.org/presentationml/2006/ole">
            <p:oleObj spid="_x0000_s1027" name="Equation" r:id="rId5" imgW="914400" imgH="1987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089400" y="2743200"/>
          <a:ext cx="914400" cy="198438"/>
        </p:xfrm>
        <a:graphic>
          <a:graphicData uri="http://schemas.openxmlformats.org/presentationml/2006/ole">
            <p:oleObj spid="_x0000_s1028" name="Equation" r:id="rId6" imgW="914400" imgH="198720" progId="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142984"/>
            <a:ext cx="4702301" cy="107157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285992"/>
            <a:ext cx="5082717" cy="928694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720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9800" algn="l"/>
                <a:tab pos="2228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428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3" y="4214818"/>
            <a:ext cx="3815175" cy="928694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5720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K&lt;m</a:t>
            </a:r>
            <a:r>
              <a:rPr lang="ru-RU" dirty="0" smtClean="0">
                <a:solidFill>
                  <a:schemeClr val="accent1"/>
                </a:solidFill>
              </a:rPr>
              <a:t>+1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векторов скоростей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может быть меньше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(m+1).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Например, этих векторов может быть два                и               , а поверхностей скольжения     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больше единицы.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этом случае переключение между векторами       и      определяется знаком лишь одной из функций          , а условия притяжения к другим поверхностям скольжения обеспечены динамическими свойствами системы. Поверхность                        естественно назвать поверхностью переключения.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-мерный вектор скорости системы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 и      определяют из условий (21) для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i=1.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357298"/>
            <a:ext cx="857256" cy="327111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5720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357298"/>
            <a:ext cx="815820" cy="328594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643050"/>
            <a:ext cx="1571636" cy="500066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285992"/>
            <a:ext cx="285720" cy="331435"/>
          </a:xfrm>
          <a:prstGeom prst="rect">
            <a:avLst/>
          </a:prstGeom>
          <a:noFill/>
        </p:spPr>
      </p:pic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285992"/>
            <a:ext cx="285720" cy="331435"/>
          </a:xfrm>
          <a:prstGeom prst="rect">
            <a:avLst/>
          </a:prstGeom>
          <a:noFill/>
        </p:spPr>
      </p:pic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0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643182"/>
            <a:ext cx="642910" cy="286837"/>
          </a:xfrm>
          <a:prstGeom prst="rect">
            <a:avLst/>
          </a:prstGeom>
          <a:noFill/>
        </p:spPr>
      </p:pic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2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214686"/>
            <a:ext cx="1285884" cy="355150"/>
          </a:xfrm>
          <a:prstGeom prst="rect">
            <a:avLst/>
          </a:prstGeom>
          <a:noFill/>
        </p:spPr>
      </p:pic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4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357694"/>
            <a:ext cx="5429287" cy="380312"/>
          </a:xfrm>
          <a:prstGeom prst="rect">
            <a:avLst/>
          </a:prstGeom>
          <a:noFill/>
        </p:spPr>
      </p:pic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7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929198"/>
            <a:ext cx="214282" cy="295913"/>
          </a:xfrm>
          <a:prstGeom prst="rect">
            <a:avLst/>
          </a:prstGeom>
          <a:noFill/>
        </p:spPr>
      </p:pic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9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929198"/>
            <a:ext cx="214282" cy="295913"/>
          </a:xfrm>
          <a:prstGeom prst="rect">
            <a:avLst/>
          </a:prstGeom>
          <a:noFill/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K&gt;m</a:t>
            </a:r>
            <a:r>
              <a:rPr lang="ru-RU" dirty="0" smtClean="0">
                <a:solidFill>
                  <a:schemeClr val="accent1"/>
                </a:solidFill>
              </a:rPr>
              <a:t>+1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том случае, когда множество допустимых скоростей, обеспечивающих выполнение условий притяжения (4), для всех или для некоторых значений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содержит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K &gt; m+1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элементов, скорость скольжения для этих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определена однозначно и набор базовых векторов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нужно найти из решения усредненной задачи нелинейного программирования на множестве скоростей.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Например, может быть поставлена задача определения максимума скорости скольжения в направлении выбранного вектора                          нормированного так, что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условиях</a:t>
            </a:r>
          </a:p>
          <a:p>
            <a:endParaRPr lang="ru-RU" sz="1800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500174"/>
            <a:ext cx="2357454" cy="286051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643182"/>
            <a:ext cx="1357290" cy="287310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928934"/>
            <a:ext cx="1000100" cy="767754"/>
          </a:xfrm>
          <a:prstGeom prst="rect">
            <a:avLst/>
          </a:prstGeom>
          <a:noFill/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5720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86190"/>
            <a:ext cx="1981200" cy="723900"/>
          </a:xfrm>
          <a:prstGeom prst="rect">
            <a:avLst/>
          </a:prstGeom>
          <a:noFill/>
        </p:spPr>
      </p:pic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45720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214950"/>
            <a:ext cx="4361368" cy="828660"/>
          </a:xfrm>
          <a:prstGeom prst="rect">
            <a:avLst/>
          </a:prstGeom>
          <a:noFill/>
        </p:spPr>
      </p:pic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45720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/>
                </a:solidFill>
              </a:rPr>
              <a:t/>
            </a:r>
            <a:br>
              <a:rPr lang="ru-RU" sz="3200" dirty="0" smtClean="0">
                <a:solidFill>
                  <a:schemeClr val="accent5"/>
                </a:solidFill>
              </a:rPr>
            </a:br>
            <a:r>
              <a:rPr lang="ru-RU" sz="3200" dirty="0" smtClean="0">
                <a:solidFill>
                  <a:schemeClr val="accent5"/>
                </a:solidFill>
              </a:rPr>
              <a:t>Множество скоростей скольжения как пересечение выпуклой оболочки множества допустимых скоростей </a:t>
            </a:r>
            <a:r>
              <a:rPr lang="en-US" sz="3200" dirty="0" smtClean="0">
                <a:solidFill>
                  <a:schemeClr val="accent5"/>
                </a:solidFill>
              </a:rPr>
              <a:t>F </a:t>
            </a:r>
            <a:r>
              <a:rPr lang="ru-RU" sz="3200" dirty="0" smtClean="0">
                <a:solidFill>
                  <a:schemeClr val="accent5"/>
                </a:solidFill>
              </a:rPr>
              <a:t>с направлением , касательным к поверхности  переключения </a:t>
            </a:r>
            <a:r>
              <a:rPr lang="en-US" sz="3200" dirty="0" smtClean="0">
                <a:solidFill>
                  <a:schemeClr val="accent5"/>
                </a:solidFill>
              </a:rPr>
              <a:t>s=0</a:t>
            </a:r>
            <a:endParaRPr lang="ru-RU" sz="3200" dirty="0">
              <a:solidFill>
                <a:schemeClr val="accent5"/>
              </a:solidFill>
            </a:endParaRPr>
          </a:p>
        </p:txBody>
      </p:sp>
      <p:pic>
        <p:nvPicPr>
          <p:cNvPr id="4" name="Содержимое 3" descr="D:\!TEXTI\МАТЕМАТИКА\Скользящие режимы\2015-10-28 рис\рис 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85992"/>
            <a:ext cx="692948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4393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Здесь усреднение по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производится на множестве скоростей, соответствующих допустимым значениям управления. Так как движение происходит вдоль пересечения поверхностей переключения, вектор должен отвечать требованиям:</a:t>
            </a:r>
          </a:p>
          <a:p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Множество допустимых скоростей может удовлетворять условиям типа</a:t>
            </a:r>
          </a:p>
          <a:p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929066"/>
            <a:ext cx="5429288" cy="777632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5720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857364"/>
            <a:ext cx="142844" cy="345206"/>
          </a:xfrm>
          <a:prstGeom prst="rect">
            <a:avLst/>
          </a:prstGeom>
          <a:noFill/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571744"/>
            <a:ext cx="2932633" cy="614346"/>
          </a:xfrm>
          <a:prstGeom prst="rect">
            <a:avLst/>
          </a:prstGeom>
          <a:noFill/>
        </p:spPr>
      </p:pic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5720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1537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Скорость движения системы в скользящем режиме определяется после нахождения базовых значений управления            и соответствующих им векторов скоростей                                из решения усредненной задачи нелинейного программирования. Число этих базовых значений не превосходит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Решению задачи соответствует минимум по     максимума по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функции Лагранжа</a:t>
            </a:r>
          </a:p>
          <a:p>
            <a:endParaRPr lang="ru-RU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214686"/>
            <a:ext cx="6947587" cy="1000132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071546"/>
            <a:ext cx="714348" cy="295944"/>
          </a:xfrm>
          <a:prstGeom prst="rect">
            <a:avLst/>
          </a:prstGeom>
          <a:noFill/>
        </p:spPr>
      </p:pic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428736"/>
            <a:ext cx="1857356" cy="288039"/>
          </a:xfrm>
          <a:prstGeom prst="rect">
            <a:avLst/>
          </a:prstGeom>
          <a:noFill/>
        </p:spPr>
      </p:pic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357430"/>
            <a:ext cx="114301" cy="285752"/>
          </a:xfrm>
          <a:prstGeom prst="rect">
            <a:avLst/>
          </a:prstGeom>
          <a:noFill/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1537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этой задаче значение      не равно нулю, а значит его можно считать равным единице. На оптимальном решении для базовых значений вектора скоростей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выражение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максимально, а значит одинаково для всех значений         .  Ясно, что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базовые скорости   различны для различных направлений     . 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заключение, подчеркнем, что размерность вектора управлений прямо не связана с определением               , так как усреднение производится по скоростям, а не по управлениям. Выбор управлений должен обеспечить лишь выполнение условий притяжения к пересечению  поверхностей скольжения         </a:t>
            </a:r>
          </a:p>
          <a:p>
            <a:endParaRPr lang="ru-RU" sz="1800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643578"/>
            <a:ext cx="928695" cy="299246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142984"/>
            <a:ext cx="214282" cy="295913"/>
          </a:xfrm>
          <a:prstGeom prst="rect">
            <a:avLst/>
          </a:prstGeom>
          <a:noFill/>
        </p:spPr>
      </p:pic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857364"/>
            <a:ext cx="1389229" cy="285728"/>
          </a:xfrm>
          <a:prstGeom prst="rect">
            <a:avLst/>
          </a:prstGeom>
          <a:noFill/>
        </p:spPr>
      </p:pic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500306"/>
            <a:ext cx="4943475" cy="819150"/>
          </a:xfrm>
          <a:prstGeom prst="rect">
            <a:avLst/>
          </a:prstGeom>
          <a:noFill/>
        </p:spPr>
      </p:pic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143248"/>
            <a:ext cx="1038225" cy="276225"/>
          </a:xfrm>
          <a:prstGeom prst="rect">
            <a:avLst/>
          </a:prstGeom>
          <a:noFill/>
        </p:spPr>
      </p:pic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643314"/>
            <a:ext cx="285720" cy="360256"/>
          </a:xfrm>
          <a:prstGeom prst="rect">
            <a:avLst/>
          </a:prstGeom>
          <a:noFill/>
        </p:spPr>
      </p:pic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000504"/>
            <a:ext cx="142876" cy="345283"/>
          </a:xfrm>
          <a:prstGeom prst="rect">
            <a:avLst/>
          </a:prstGeom>
          <a:noFill/>
        </p:spPr>
      </p:pic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21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714884"/>
            <a:ext cx="785786" cy="295945"/>
          </a:xfrm>
          <a:prstGeom prst="rect">
            <a:avLst/>
          </a:prstGeom>
          <a:noFill/>
        </p:spPr>
      </p:pic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200024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Размерность вектора управлений прямо не связана с определением скорости скольжения, так как усреднение производится по скоростям, а не по управлениям.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85860"/>
            <a:ext cx="87820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3786190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Скорость скольжения определена </a:t>
            </a:r>
            <a:r>
              <a:rPr lang="ru-RU" sz="2400" b="1" i="1" dirty="0" smtClean="0">
                <a:solidFill>
                  <a:schemeClr val="accent1"/>
                </a:solidFill>
              </a:rPr>
              <a:t>неоднозначно</a:t>
            </a:r>
            <a:endParaRPr lang="ru-RU" sz="2400" b="1" i="1" dirty="0">
              <a:solidFill>
                <a:schemeClr val="accent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4818"/>
            <a:ext cx="8358214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51115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357850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Найдем максимальную проекцию        на ось      .  Усредненная задача примет форму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условиях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Задача выбора трех базовых значений вектора скоростей из четырех сводится к минимуму по     от максимума по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функции Лагранжа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928670"/>
            <a:ext cx="2928926" cy="28313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285860"/>
            <a:ext cx="3357554" cy="282229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857364"/>
            <a:ext cx="357158" cy="340624"/>
          </a:xfrm>
          <a:prstGeom prst="rect">
            <a:avLst/>
          </a:prstGeom>
          <a:noFill/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857364"/>
            <a:ext cx="258655" cy="357190"/>
          </a:xfrm>
          <a:prstGeom prst="rect">
            <a:avLst/>
          </a:prstGeom>
          <a:noFill/>
        </p:spPr>
      </p:pic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714620"/>
            <a:ext cx="1819275" cy="781050"/>
          </a:xfrm>
          <a:prstGeom prst="rect">
            <a:avLst/>
          </a:prstGeom>
          <a:noFill/>
        </p:spPr>
      </p:pic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7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643314"/>
            <a:ext cx="1390650" cy="276225"/>
          </a:xfrm>
          <a:prstGeom prst="rect">
            <a:avLst/>
          </a:prstGeom>
          <a:noFill/>
        </p:spPr>
      </p:pic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7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928934"/>
            <a:ext cx="118242" cy="214314"/>
          </a:xfrm>
          <a:prstGeom prst="rect">
            <a:avLst/>
          </a:prstGeom>
          <a:noFill/>
        </p:spPr>
      </p:pic>
      <p:pic>
        <p:nvPicPr>
          <p:cNvPr id="22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571876"/>
            <a:ext cx="118242" cy="214314"/>
          </a:xfrm>
          <a:prstGeom prst="rect">
            <a:avLst/>
          </a:prstGeom>
          <a:noFill/>
        </p:spPr>
      </p:pic>
      <p:pic>
        <p:nvPicPr>
          <p:cNvPr id="2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571876"/>
            <a:ext cx="118242" cy="214314"/>
          </a:xfrm>
          <a:prstGeom prst="rect">
            <a:avLst/>
          </a:prstGeom>
          <a:noFill/>
        </p:spPr>
      </p:pic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286256"/>
            <a:ext cx="142844" cy="376589"/>
          </a:xfrm>
          <a:prstGeom prst="rect">
            <a:avLst/>
          </a:prstGeom>
          <a:noFill/>
        </p:spPr>
      </p:pic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80" name="Picture 2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000636"/>
            <a:ext cx="3929090" cy="470995"/>
          </a:xfrm>
          <a:prstGeom prst="rect">
            <a:avLst/>
          </a:prstGeom>
          <a:noFill/>
        </p:spPr>
      </p:pic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45720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5015906"/>
            <a:ext cx="4714908" cy="413358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73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ФОРМАЛИЗАЦИЯ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367" y="1268760"/>
            <a:ext cx="8734699" cy="46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K=1, 2, 3, 4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Выберем       и       по условию равенства                       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первого равенства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второго равенства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Значение              Аналогично по условию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получим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условию                     имеем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071546"/>
            <a:ext cx="4143404" cy="352372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7" y="1500174"/>
            <a:ext cx="4143404" cy="351341"/>
          </a:xfrm>
          <a:prstGeom prst="rect">
            <a:avLst/>
          </a:prstGeom>
          <a:noFill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857364"/>
            <a:ext cx="190500" cy="276225"/>
          </a:xfrm>
          <a:prstGeom prst="rect">
            <a:avLst/>
          </a:prstGeom>
          <a:noFill/>
        </p:spPr>
      </p:pic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857364"/>
            <a:ext cx="200025" cy="276225"/>
          </a:xfrm>
          <a:prstGeom prst="rect">
            <a:avLst/>
          </a:prstGeom>
          <a:noFill/>
        </p:spPr>
      </p:pic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214554"/>
            <a:ext cx="3857652" cy="289075"/>
          </a:xfrm>
          <a:prstGeom prst="rect">
            <a:avLst/>
          </a:prstGeom>
          <a:noFill/>
        </p:spPr>
      </p:pic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7" y="2786059"/>
            <a:ext cx="2428893" cy="320172"/>
          </a:xfrm>
          <a:prstGeom prst="rect">
            <a:avLst/>
          </a:prstGeom>
          <a:noFill/>
        </p:spPr>
      </p:pic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50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9" y="3429000"/>
            <a:ext cx="2857520" cy="332804"/>
          </a:xfrm>
          <a:prstGeom prst="rect">
            <a:avLst/>
          </a:prstGeom>
          <a:noFill/>
        </p:spPr>
      </p:pic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52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786190"/>
            <a:ext cx="642942" cy="300731"/>
          </a:xfrm>
          <a:prstGeom prst="rect">
            <a:avLst/>
          </a:prstGeom>
          <a:noFill/>
        </p:spPr>
      </p:pic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54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786190"/>
            <a:ext cx="1428760" cy="348185"/>
          </a:xfrm>
          <a:prstGeom prst="rect">
            <a:avLst/>
          </a:prstGeom>
          <a:noFill/>
        </p:spPr>
      </p:pic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57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286256"/>
            <a:ext cx="4766639" cy="357190"/>
          </a:xfrm>
          <a:prstGeom prst="rect">
            <a:avLst/>
          </a:prstGeom>
          <a:noFill/>
        </p:spPr>
      </p:pic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59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5" y="4786322"/>
            <a:ext cx="2714645" cy="333579"/>
          </a:xfrm>
          <a:prstGeom prst="rect">
            <a:avLst/>
          </a:prstGeom>
          <a:noFill/>
        </p:spPr>
      </p:pic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62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143512"/>
            <a:ext cx="1095375" cy="276225"/>
          </a:xfrm>
          <a:prstGeom prst="rect">
            <a:avLst/>
          </a:prstGeom>
          <a:noFill/>
        </p:spPr>
      </p:pic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64" name="Picture 3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500702"/>
            <a:ext cx="4963709" cy="357190"/>
          </a:xfrm>
          <a:prstGeom prst="rect">
            <a:avLst/>
          </a:prstGeom>
          <a:noFill/>
        </p:spPr>
      </p:pic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857364"/>
            <a:ext cx="1089025" cy="274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32964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Откуда                                       Таким образом из 4-х векторов       базовыми являются             и      или                . Максимум скорости скольжения вдоль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этом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Откуда                                            После подстановки весовых множителей в уравнение  скольжения получим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Аналогично для минимальной скорости вдоль оси      имеем базовые вектора                                   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, соответствующие им веса                                  а                    , что полностью совпадает с результатом рассмотрения этого примера у Уткина.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857232"/>
            <a:ext cx="2105025" cy="276225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857232"/>
            <a:ext cx="238125" cy="276225"/>
          </a:xfrm>
          <a:prstGeom prst="rect">
            <a:avLst/>
          </a:prstGeom>
          <a:noFill/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142984"/>
            <a:ext cx="504825" cy="276225"/>
          </a:xfrm>
          <a:prstGeom prst="rect">
            <a:avLst/>
          </a:prstGeom>
          <a:noFill/>
        </p:spPr>
      </p:pic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142984"/>
            <a:ext cx="219075" cy="276225"/>
          </a:xfrm>
          <a:prstGeom prst="rect">
            <a:avLst/>
          </a:prstGeom>
          <a:noFill/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142984"/>
            <a:ext cx="800100" cy="276225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1071546"/>
            <a:ext cx="214314" cy="295958"/>
          </a:xfrm>
          <a:prstGeom prst="rect">
            <a:avLst/>
          </a:prstGeom>
          <a:noFill/>
        </p:spPr>
      </p:pic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22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500174"/>
            <a:ext cx="3929090" cy="303796"/>
          </a:xfrm>
          <a:prstGeom prst="rect">
            <a:avLst/>
          </a:prstGeom>
          <a:noFill/>
        </p:spPr>
      </p:pic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25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071678"/>
            <a:ext cx="3514725" cy="276225"/>
          </a:xfrm>
          <a:prstGeom prst="rect">
            <a:avLst/>
          </a:prstGeom>
          <a:noFill/>
        </p:spPr>
      </p:pic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28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428868"/>
            <a:ext cx="3667125" cy="276225"/>
          </a:xfrm>
          <a:prstGeom prst="rect">
            <a:avLst/>
          </a:prstGeom>
          <a:noFill/>
        </p:spPr>
      </p:pic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31" name="Picture 2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786058"/>
            <a:ext cx="1514475" cy="276225"/>
          </a:xfrm>
          <a:prstGeom prst="rect">
            <a:avLst/>
          </a:prstGeom>
          <a:noFill/>
        </p:spPr>
      </p:pic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33" name="Picture 2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071810"/>
            <a:ext cx="2357454" cy="325553"/>
          </a:xfrm>
          <a:prstGeom prst="rect">
            <a:avLst/>
          </a:prstGeom>
          <a:noFill/>
        </p:spPr>
      </p:pic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35" name="Picture 2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643314"/>
            <a:ext cx="1143008" cy="364255"/>
          </a:xfrm>
          <a:prstGeom prst="rect">
            <a:avLst/>
          </a:prstGeom>
          <a:noFill/>
        </p:spPr>
      </p:pic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000504"/>
            <a:ext cx="237947" cy="328594"/>
          </a:xfrm>
          <a:prstGeom prst="rect">
            <a:avLst/>
          </a:prstGeom>
          <a:noFill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357694"/>
            <a:ext cx="857224" cy="295946"/>
          </a:xfrm>
          <a:prstGeom prst="rect">
            <a:avLst/>
          </a:prstGeom>
          <a:noFill/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357694"/>
            <a:ext cx="1743926" cy="285728"/>
          </a:xfrm>
          <a:prstGeom prst="rect">
            <a:avLst/>
          </a:prstGeom>
          <a:noFill/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357694"/>
            <a:ext cx="1000100" cy="303061"/>
          </a:xfrm>
          <a:prstGeom prst="rect">
            <a:avLst/>
          </a:prstGeom>
          <a:noFill/>
        </p:spPr>
      </p:pic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(x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,t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Переход к усредненной системе уравнений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доопределение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скорости скольжения как средней скорости движения системы, полученной при условии, что средняя скорость изменения всех функций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,t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определяющих поверхности переключения,  на уравнениях движения равна нулю,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обобщает подход А.Ф. Филиппова и позволяет с использованием чисто формальных процедур усредненной оптимизации выяснить, в каких случаях скорость скольжения может быть найдена однозначно, когда и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могут быть найдены ее предельные значения. Решение задачи не зависит от того, является ли разрывность правых частей уравнения следствием разрыва управления или изменения вида зависимости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x,u,t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изменении знака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ФОРМАЛИЗАЦИЯ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Такие, что </a:t>
            </a:r>
          </a:p>
          <a:p>
            <a:endParaRPr lang="en-US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           дифференцируемы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любой из них существует и единственно, причем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928802"/>
            <a:ext cx="3905250" cy="36195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357430"/>
            <a:ext cx="5314950" cy="361950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786058"/>
            <a:ext cx="571500" cy="361950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86058"/>
            <a:ext cx="500065" cy="309564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643578"/>
            <a:ext cx="3310327" cy="857256"/>
          </a:xfrm>
          <a:prstGeom prst="rect">
            <a:avLst/>
          </a:prstGeom>
          <a:noFill/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929330"/>
            <a:ext cx="3780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При скольжении в среднем</a:t>
            </a:r>
            <a:endParaRPr lang="ru-RU" sz="2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000504"/>
            <a:ext cx="3507123" cy="107157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89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000504"/>
            <a:ext cx="3786214" cy="1214446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89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29586" y="4214818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(4)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Постановка задачи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Достаточные условия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притяжения к поверхности переключения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выполнены для всех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внутри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силу условий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система, оказавшись на поверхности переключения, движется вдоль этой поверхности в режиме переключения управления с большой частотой (скользящий режим).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которую ставили перед собой многочисленные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было выяснение того, какому уравнению подчинено движение системы вдоль поверхности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(2):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Продолжение А.Ф.Филиппова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720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714488"/>
            <a:ext cx="4429156" cy="619125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14282" y="2071678"/>
            <a:ext cx="8229600" cy="6857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43174" y="471488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S=0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4429132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S&gt;0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857892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S&lt;0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57356" y="571501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f+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514351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f_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52" y="542926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200" dirty="0" err="1" smtClean="0"/>
              <a:t>s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3429000"/>
            <a:ext cx="5292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работе А.Ф. Филиппова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находить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fs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каждого значения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элемент выпуклой оболочки, натянутой на вектора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f+(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удовлетворяющий условиям скольжения вдоль поверхности разрыва: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000636"/>
            <a:ext cx="790575" cy="342900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643182"/>
            <a:ext cx="800100" cy="342900"/>
          </a:xfrm>
          <a:prstGeom prst="rect">
            <a:avLst/>
          </a:prstGeom>
          <a:noFill/>
        </p:spPr>
      </p:pic>
      <p:sp>
        <p:nvSpPr>
          <p:cNvPr id="21" name="Номер слайда 19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60C9CD-7A40-4E6D-A3E9-9EED27503F5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214282" y="1357298"/>
            <a:ext cx="822960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(5)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Уравнение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называют уравнением скольжения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643290"/>
            <a:ext cx="337444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14282" y="3714752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X2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00298" y="4643446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S=0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928926" y="6357958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X1</a:t>
            </a:r>
            <a:endParaRPr lang="ru-RU" dirty="0" smtClean="0"/>
          </a:p>
        </p:txBody>
      </p:sp>
      <p:sp>
        <p:nvSpPr>
          <p:cNvPr id="27" name="Прямоугольник 26"/>
          <p:cNvSpPr/>
          <p:nvPr/>
        </p:nvSpPr>
        <p:spPr>
          <a:xfrm>
            <a:off x="1714480" y="5857892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f+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85786" y="521495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f_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71538" y="4429132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S&gt;0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428860" y="5500702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S&lt;0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00100" y="5857892"/>
            <a:ext cx="52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fsm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14356"/>
            <a:ext cx="8712968" cy="541180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Отметим, что А.Ф. Филипповым рассмотрен только случай, когда вектор скоростей принимает два значения, а поверхность скольжения одномерна и высказано предположение, что подобный подход можно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многомерные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endParaRPr lang="en-US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Ниже высказана гипотеза, что уравнение скольжения может быть получено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решение задачи усредненной оптимизации.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позволяет с использованием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алгоритмов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скорость скольжения при разнообразных постановках  задач для многомерных систем с разрывными правыми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частями.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Множество скоростей </a:t>
            </a:r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системы в окрестности 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поверхности скольжения. Усредненная система</a:t>
            </a:r>
            <a:r>
              <a:rPr lang="ru-RU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Поверхности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разбивают фазовое пространство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   подпространств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 из которых может быть свое сочетание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знаков   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значит в каждом из которых может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 множество векторов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скоростей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x,u,t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определенных на множестве допустимых управлений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Vu.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Обозначим множество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векторов допустимых скоростей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x,t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714488"/>
            <a:ext cx="1256323" cy="428628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214554"/>
            <a:ext cx="428628" cy="460378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714620"/>
            <a:ext cx="2357454" cy="462879"/>
          </a:xfrm>
          <a:prstGeom prst="rect">
            <a:avLst/>
          </a:prstGeom>
          <a:noFill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071810"/>
            <a:ext cx="266700" cy="476250"/>
          </a:xfrm>
          <a:prstGeom prst="rect">
            <a:avLst/>
          </a:prstGeom>
          <a:noFill/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Общее число векторов скоростей системы для фиксированных значений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больше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меньше, чем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Оно может быть сколь угодно велико. Важно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лишь, чтобы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выполнены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притяжения к пересечению поверхностей переключения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которое будем называть поверхностью скольжения.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214554"/>
            <a:ext cx="190500" cy="409575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714620"/>
            <a:ext cx="428628" cy="449537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9CD-7A40-4E6D-A3E9-9EED27503F5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1561</Words>
  <Application>Microsoft Office PowerPoint</Application>
  <PresentationFormat>Экран (4:3)</PresentationFormat>
  <Paragraphs>229</Paragraphs>
  <Slides>32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Equation</vt:lpstr>
      <vt:lpstr>Доопределение динамики на границе разрыва как решение задачи усредненной оптимизации  Цирлин А. М. </vt:lpstr>
      <vt:lpstr>АННОТАЦИЯ</vt:lpstr>
      <vt:lpstr>ФОРМАЛИЗАЦИЯ</vt:lpstr>
      <vt:lpstr>ФОРМАЛИЗАЦИЯ</vt:lpstr>
      <vt:lpstr>Постановка задачи</vt:lpstr>
      <vt:lpstr>Продолжение А.Ф.Филиппова</vt:lpstr>
      <vt:lpstr>Слайд 7</vt:lpstr>
      <vt:lpstr> Множество скоростей системы в окрестности поверхности скольжения. Усредненная система </vt:lpstr>
      <vt:lpstr>Слайд 9</vt:lpstr>
      <vt:lpstr>Усредненная система</vt:lpstr>
      <vt:lpstr>Усредненные ограничения</vt:lpstr>
      <vt:lpstr>ОБОБЩЕНИЕ ДООРЕДЕЛЕНИЯ фИЛИППОВА</vt:lpstr>
      <vt:lpstr>Решение задач усредненной оптимизации</vt:lpstr>
      <vt:lpstr>БАЗОВЫЕ ЗНАЧЕНИЯ U</vt:lpstr>
      <vt:lpstr>Весовые множители</vt:lpstr>
      <vt:lpstr>Два этапа решения усредненной задачи</vt:lpstr>
      <vt:lpstr>Вырожденный случай</vt:lpstr>
      <vt:lpstr>Линейная система второго порядка с релейным управлением</vt:lpstr>
      <vt:lpstr>Метод эквивалентного управления</vt:lpstr>
      <vt:lpstr>Многомерный случай</vt:lpstr>
      <vt:lpstr>Система для весовых множителей</vt:lpstr>
      <vt:lpstr>K&lt;m+1</vt:lpstr>
      <vt:lpstr>K&gt;m+1</vt:lpstr>
      <vt:lpstr> Множество скоростей скольжения как пересечение выпуклой оболочки множества допустимых скоростей F с направлением , касательным к поверхности  переключения s=0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Заключение</vt:lpstr>
    </vt:vector>
  </TitlesOfParts>
  <Company>ИПС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SARC</dc:creator>
  <cp:lastModifiedBy>Цирлин</cp:lastModifiedBy>
  <cp:revision>116</cp:revision>
  <dcterms:created xsi:type="dcterms:W3CDTF">2015-10-26T09:43:36Z</dcterms:created>
  <dcterms:modified xsi:type="dcterms:W3CDTF">2015-11-04T12:44:55Z</dcterms:modified>
</cp:coreProperties>
</file>