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5"/>
  </p:notesMasterIdLst>
  <p:sldIdLst>
    <p:sldId id="256" r:id="rId2"/>
    <p:sldId id="268" r:id="rId3"/>
    <p:sldId id="298" r:id="rId4"/>
    <p:sldId id="277" r:id="rId5"/>
    <p:sldId id="296" r:id="rId6"/>
    <p:sldId id="297" r:id="rId7"/>
    <p:sldId id="285" r:id="rId8"/>
    <p:sldId id="286" r:id="rId9"/>
    <p:sldId id="287" r:id="rId10"/>
    <p:sldId id="260" r:id="rId11"/>
    <p:sldId id="278" r:id="rId12"/>
    <p:sldId id="270" r:id="rId13"/>
    <p:sldId id="282" r:id="rId14"/>
    <p:sldId id="284" r:id="rId15"/>
    <p:sldId id="261" r:id="rId16"/>
    <p:sldId id="289" r:id="rId17"/>
    <p:sldId id="290" r:id="rId18"/>
    <p:sldId id="275" r:id="rId19"/>
    <p:sldId id="291" r:id="rId20"/>
    <p:sldId id="295" r:id="rId21"/>
    <p:sldId id="293" r:id="rId22"/>
    <p:sldId id="294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605" autoAdjust="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18410655252276"/>
          <c:y val="0.213894673641463"/>
          <c:w val="0.7996461611662149"/>
          <c:h val="0.6932610324621141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Реляционная БД</c:v>
                </c:pt>
              </c:strCache>
            </c:strRef>
          </c:tx>
          <c:marker>
            <c:symbol val="none"/>
          </c:marker>
          <c:cat>
            <c:numRef>
              <c:f>Лист1!$A$2:$A$25</c:f>
              <c:numCache>
                <c:formatCode>General</c:formatCode>
                <c:ptCount val="24"/>
                <c:pt idx="0">
                  <c:v>1000</c:v>
                </c:pt>
                <c:pt idx="5">
                  <c:v>100000</c:v>
                </c:pt>
                <c:pt idx="13">
                  <c:v>500000</c:v>
                </c:pt>
                <c:pt idx="23">
                  <c:v>1000000</c:v>
                </c:pt>
              </c:numCache>
            </c:num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120.3</c:v>
                </c:pt>
                <c:pt idx="6">
                  <c:v>150</c:v>
                </c:pt>
                <c:pt idx="7">
                  <c:v>170</c:v>
                </c:pt>
                <c:pt idx="8">
                  <c:v>190</c:v>
                </c:pt>
                <c:pt idx="9">
                  <c:v>210</c:v>
                </c:pt>
                <c:pt idx="10">
                  <c:v>250</c:v>
                </c:pt>
                <c:pt idx="11">
                  <c:v>290</c:v>
                </c:pt>
                <c:pt idx="12">
                  <c:v>330</c:v>
                </c:pt>
                <c:pt idx="13">
                  <c:v>350.8</c:v>
                </c:pt>
                <c:pt idx="14">
                  <c:v>400</c:v>
                </c:pt>
                <c:pt idx="15">
                  <c:v>410</c:v>
                </c:pt>
                <c:pt idx="16">
                  <c:v>420</c:v>
                </c:pt>
                <c:pt idx="17">
                  <c:v>480</c:v>
                </c:pt>
                <c:pt idx="18">
                  <c:v>510</c:v>
                </c:pt>
                <c:pt idx="19">
                  <c:v>570</c:v>
                </c:pt>
                <c:pt idx="20">
                  <c:v>620</c:v>
                </c:pt>
                <c:pt idx="21">
                  <c:v>640</c:v>
                </c:pt>
                <c:pt idx="22">
                  <c:v>690</c:v>
                </c:pt>
                <c:pt idx="23">
                  <c:v>750.4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SiDB</c:v>
                </c:pt>
              </c:strCache>
            </c:strRef>
          </c:tx>
          <c:marker>
            <c:symbol val="none"/>
          </c:marker>
          <c:cat>
            <c:numRef>
              <c:f>Лист1!$A$2:$A$25</c:f>
              <c:numCache>
                <c:formatCode>General</c:formatCode>
                <c:ptCount val="24"/>
                <c:pt idx="0">
                  <c:v>1000</c:v>
                </c:pt>
                <c:pt idx="5">
                  <c:v>100000</c:v>
                </c:pt>
                <c:pt idx="13">
                  <c:v>500000</c:v>
                </c:pt>
                <c:pt idx="23">
                  <c:v>1000000</c:v>
                </c:pt>
              </c:numCache>
            </c:numRef>
          </c:cat>
          <c:val>
            <c:numRef>
              <c:f>Лист1!$C$2:$C$25</c:f>
              <c:numCache>
                <c:formatCode>General</c:formatCode>
                <c:ptCount val="24"/>
                <c:pt idx="0">
                  <c:v>401</c:v>
                </c:pt>
                <c:pt idx="1">
                  <c:v>425</c:v>
                </c:pt>
                <c:pt idx="2">
                  <c:v>450</c:v>
                </c:pt>
                <c:pt idx="3">
                  <c:v>485</c:v>
                </c:pt>
                <c:pt idx="4">
                  <c:v>530</c:v>
                </c:pt>
                <c:pt idx="5">
                  <c:v>612</c:v>
                </c:pt>
                <c:pt idx="6">
                  <c:v>650</c:v>
                </c:pt>
                <c:pt idx="7">
                  <c:v>675</c:v>
                </c:pt>
                <c:pt idx="8">
                  <c:v>700</c:v>
                </c:pt>
                <c:pt idx="9">
                  <c:v>750</c:v>
                </c:pt>
                <c:pt idx="10">
                  <c:v>800</c:v>
                </c:pt>
                <c:pt idx="11">
                  <c:v>825</c:v>
                </c:pt>
                <c:pt idx="12">
                  <c:v>850</c:v>
                </c:pt>
                <c:pt idx="13">
                  <c:v>941</c:v>
                </c:pt>
                <c:pt idx="14">
                  <c:v>975</c:v>
                </c:pt>
                <c:pt idx="15">
                  <c:v>1000</c:v>
                </c:pt>
                <c:pt idx="16">
                  <c:v>1010</c:v>
                </c:pt>
                <c:pt idx="17">
                  <c:v>1020</c:v>
                </c:pt>
                <c:pt idx="18">
                  <c:v>1040</c:v>
                </c:pt>
                <c:pt idx="19">
                  <c:v>1060</c:v>
                </c:pt>
                <c:pt idx="20">
                  <c:v>1090</c:v>
                </c:pt>
                <c:pt idx="21">
                  <c:v>1100</c:v>
                </c:pt>
                <c:pt idx="22">
                  <c:v>1120</c:v>
                </c:pt>
                <c:pt idx="23">
                  <c:v>1150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187904"/>
        <c:axId val="162189696"/>
      </c:lineChart>
      <c:catAx>
        <c:axId val="16218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2189696"/>
        <c:crosses val="autoZero"/>
        <c:auto val="1"/>
        <c:lblAlgn val="ctr"/>
        <c:lblOffset val="100"/>
        <c:noMultiLvlLbl val="0"/>
      </c:catAx>
      <c:valAx>
        <c:axId val="162189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187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641643924925808"/>
          <c:y val="4.5705618997416347E-2"/>
          <c:w val="0.40866716758849198"/>
          <c:h val="0.1280608301205303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C261B-9623-44B4-8B86-282D4A5758CB}" type="doc">
      <dgm:prSet loTypeId="urn:microsoft.com/office/officeart/2008/layout/RadialCluster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8FAA1E-EA88-421A-BB66-EA875AC6B72E}">
      <dgm:prSet phldrT="[Текст]"/>
      <dgm:spPr/>
      <dgm:t>
        <a:bodyPr/>
        <a:lstStyle/>
        <a:p>
          <a:r>
            <a:rPr lang="ru-RU" dirty="0" smtClean="0"/>
            <a:t>Слабоструктурированные</a:t>
          </a:r>
          <a:endParaRPr lang="ru-RU" dirty="0"/>
        </a:p>
      </dgm:t>
    </dgm:pt>
    <dgm:pt modelId="{FA5614FD-23AC-4BB8-B30C-872F29507B99}" type="parTrans" cxnId="{F4EB9F99-2312-490E-BE02-0F6DCBD9EDAF}">
      <dgm:prSet/>
      <dgm:spPr/>
      <dgm:t>
        <a:bodyPr/>
        <a:lstStyle/>
        <a:p>
          <a:endParaRPr lang="ru-RU"/>
        </a:p>
      </dgm:t>
    </dgm:pt>
    <dgm:pt modelId="{54117B62-05E7-4EB4-ACDC-7D500349236B}" type="sibTrans" cxnId="{F4EB9F99-2312-490E-BE02-0F6DCBD9EDAF}">
      <dgm:prSet/>
      <dgm:spPr/>
      <dgm:t>
        <a:bodyPr/>
        <a:lstStyle/>
        <a:p>
          <a:endParaRPr lang="ru-RU"/>
        </a:p>
      </dgm:t>
    </dgm:pt>
    <dgm:pt modelId="{7A04BDC9-F983-4497-90AD-D2C924865AD6}">
      <dgm:prSet phldrT="[Текст]"/>
      <dgm:spPr/>
      <dgm:t>
        <a:bodyPr/>
        <a:lstStyle/>
        <a:p>
          <a:r>
            <a:rPr lang="ru-RU" dirty="0" smtClean="0"/>
            <a:t>Неструктурированные</a:t>
          </a:r>
          <a:endParaRPr lang="ru-RU" dirty="0"/>
        </a:p>
      </dgm:t>
    </dgm:pt>
    <dgm:pt modelId="{02A581C9-3643-4428-A104-67D7442C4135}" type="parTrans" cxnId="{1F1BFB94-67D2-4A5B-9129-8494F33547FB}">
      <dgm:prSet/>
      <dgm:spPr/>
      <dgm:t>
        <a:bodyPr/>
        <a:lstStyle/>
        <a:p>
          <a:endParaRPr lang="ru-RU"/>
        </a:p>
      </dgm:t>
    </dgm:pt>
    <dgm:pt modelId="{2E81AF19-E99E-4C26-9E39-D46B9A6FFAF9}" type="sibTrans" cxnId="{1F1BFB94-67D2-4A5B-9129-8494F33547FB}">
      <dgm:prSet/>
      <dgm:spPr/>
      <dgm:t>
        <a:bodyPr/>
        <a:lstStyle/>
        <a:p>
          <a:endParaRPr lang="ru-RU"/>
        </a:p>
      </dgm:t>
    </dgm:pt>
    <dgm:pt modelId="{5284C796-84E7-40ED-86DE-B47CF1648E3B}">
      <dgm:prSet phldrT="[Текст]"/>
      <dgm:spPr/>
      <dgm:t>
        <a:bodyPr/>
        <a:lstStyle/>
        <a:p>
          <a:r>
            <a:rPr lang="ru-RU" dirty="0" smtClean="0"/>
            <a:t>Структурированные</a:t>
          </a:r>
          <a:endParaRPr lang="ru-RU" dirty="0"/>
        </a:p>
      </dgm:t>
    </dgm:pt>
    <dgm:pt modelId="{EAB79EB6-CF4E-4F8D-A089-6C0835E151CB}" type="parTrans" cxnId="{6E093E75-349C-4E01-9CC8-406DB1D7F4E0}">
      <dgm:prSet/>
      <dgm:spPr/>
      <dgm:t>
        <a:bodyPr/>
        <a:lstStyle/>
        <a:p>
          <a:endParaRPr lang="ru-RU"/>
        </a:p>
      </dgm:t>
    </dgm:pt>
    <dgm:pt modelId="{A65229E5-C1A2-4338-9642-DE9515EF78C0}" type="sibTrans" cxnId="{6E093E75-349C-4E01-9CC8-406DB1D7F4E0}">
      <dgm:prSet/>
      <dgm:spPr/>
      <dgm:t>
        <a:bodyPr/>
        <a:lstStyle/>
        <a:p>
          <a:endParaRPr lang="ru-RU"/>
        </a:p>
      </dgm:t>
    </dgm:pt>
    <dgm:pt modelId="{ADA58F07-92E5-4D44-AFAE-E5180D7FCBF2}">
      <dgm:prSet phldrT="[Текст]"/>
      <dgm:spPr/>
      <dgm:t>
        <a:bodyPr/>
        <a:lstStyle/>
        <a:p>
          <a:r>
            <a:rPr lang="ru-RU" dirty="0" smtClean="0"/>
            <a:t>Данные</a:t>
          </a:r>
          <a:endParaRPr lang="ru-RU" dirty="0"/>
        </a:p>
      </dgm:t>
    </dgm:pt>
    <dgm:pt modelId="{E4E7B23C-5783-4E8F-BF03-96D7CED1088D}" type="sibTrans" cxnId="{2451BD5A-B1CA-4D31-9501-4532899D1E33}">
      <dgm:prSet/>
      <dgm:spPr/>
      <dgm:t>
        <a:bodyPr/>
        <a:lstStyle/>
        <a:p>
          <a:endParaRPr lang="ru-RU"/>
        </a:p>
      </dgm:t>
    </dgm:pt>
    <dgm:pt modelId="{A8016BAF-516F-472C-948B-913727CEB3E0}" type="parTrans" cxnId="{2451BD5A-B1CA-4D31-9501-4532899D1E33}">
      <dgm:prSet/>
      <dgm:spPr/>
      <dgm:t>
        <a:bodyPr/>
        <a:lstStyle/>
        <a:p>
          <a:endParaRPr lang="ru-RU"/>
        </a:p>
      </dgm:t>
    </dgm:pt>
    <dgm:pt modelId="{04BF60DD-2C08-4491-B6DA-54DB3F971099}" type="pres">
      <dgm:prSet presAssocID="{200C261B-9623-44B4-8B86-282D4A5758C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EBE8AD-1D78-46A5-A2B9-6D4667BD6D1D}" type="pres">
      <dgm:prSet presAssocID="{ADA58F07-92E5-4D44-AFAE-E5180D7FCBF2}" presName="singleCycle" presStyleCnt="0"/>
      <dgm:spPr/>
    </dgm:pt>
    <dgm:pt modelId="{E8F60E6A-834D-4A98-BC49-BA9A34373BE2}" type="pres">
      <dgm:prSet presAssocID="{ADA58F07-92E5-4D44-AFAE-E5180D7FCBF2}" presName="singleCenter" presStyleLbl="node1" presStyleIdx="0" presStyleCnt="4" custScaleX="184371" custScaleY="109433" custLinFactNeighborX="506" custLinFactNeighborY="-4235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FAAEB82-CA8F-49A3-88F5-03E672EFC764}" type="pres">
      <dgm:prSet presAssocID="{FA5614FD-23AC-4BB8-B30C-872F29507B99}" presName="Name56" presStyleLbl="parChTrans1D2" presStyleIdx="0" presStyleCnt="3"/>
      <dgm:spPr/>
      <dgm:t>
        <a:bodyPr/>
        <a:lstStyle/>
        <a:p>
          <a:endParaRPr lang="ru-RU"/>
        </a:p>
      </dgm:t>
    </dgm:pt>
    <dgm:pt modelId="{27877351-0EF7-46DF-A4C2-70B899E5D620}" type="pres">
      <dgm:prSet presAssocID="{238FAA1E-EA88-421A-BB66-EA875AC6B72E}" presName="text0" presStyleLbl="node1" presStyleIdx="1" presStyleCnt="4" custScaleX="303527" custScaleY="115077" custRadScaleRad="5748" custRadScaleInc="31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689E9-EF0D-42A2-9701-61206C9454B9}" type="pres">
      <dgm:prSet presAssocID="{02A581C9-3643-4428-A104-67D7442C4135}" presName="Name56" presStyleLbl="parChTrans1D2" presStyleIdx="1" presStyleCnt="3"/>
      <dgm:spPr/>
      <dgm:t>
        <a:bodyPr/>
        <a:lstStyle/>
        <a:p>
          <a:endParaRPr lang="ru-RU"/>
        </a:p>
      </dgm:t>
    </dgm:pt>
    <dgm:pt modelId="{542F8C18-64E3-429A-A9E9-91DC8757F433}" type="pres">
      <dgm:prSet presAssocID="{7A04BDC9-F983-4497-90AD-D2C924865AD6}" presName="text0" presStyleLbl="node1" presStyleIdx="2" presStyleCnt="4" custScaleX="235687" custScaleY="108311" custRadScaleRad="135546" custRadScaleInc="-54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78E6D-9F5C-4B27-8B06-07594413E342}" type="pres">
      <dgm:prSet presAssocID="{EAB79EB6-CF4E-4F8D-A089-6C0835E151CB}" presName="Name56" presStyleLbl="parChTrans1D2" presStyleIdx="2" presStyleCnt="3"/>
      <dgm:spPr/>
      <dgm:t>
        <a:bodyPr/>
        <a:lstStyle/>
        <a:p>
          <a:endParaRPr lang="ru-RU"/>
        </a:p>
      </dgm:t>
    </dgm:pt>
    <dgm:pt modelId="{D458C1C7-0915-4410-9CA3-B27FD7B9CDAF}" type="pres">
      <dgm:prSet presAssocID="{5284C796-84E7-40ED-86DE-B47CF1648E3B}" presName="text0" presStyleLbl="node1" presStyleIdx="3" presStyleCnt="4" custScaleX="244623" custScaleY="109562" custRadScaleRad="146935" custRadScaleInc="54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51BD5A-B1CA-4D31-9501-4532899D1E33}" srcId="{200C261B-9623-44B4-8B86-282D4A5758CB}" destId="{ADA58F07-92E5-4D44-AFAE-E5180D7FCBF2}" srcOrd="0" destOrd="0" parTransId="{A8016BAF-516F-472C-948B-913727CEB3E0}" sibTransId="{E4E7B23C-5783-4E8F-BF03-96D7CED1088D}"/>
    <dgm:cxn modelId="{6E093E75-349C-4E01-9CC8-406DB1D7F4E0}" srcId="{ADA58F07-92E5-4D44-AFAE-E5180D7FCBF2}" destId="{5284C796-84E7-40ED-86DE-B47CF1648E3B}" srcOrd="2" destOrd="0" parTransId="{EAB79EB6-CF4E-4F8D-A089-6C0835E151CB}" sibTransId="{A65229E5-C1A2-4338-9642-DE9515EF78C0}"/>
    <dgm:cxn modelId="{617B01D6-B155-4548-99BA-11340BFD4013}" type="presOf" srcId="{200C261B-9623-44B4-8B86-282D4A5758CB}" destId="{04BF60DD-2C08-4491-B6DA-54DB3F971099}" srcOrd="0" destOrd="0" presId="urn:microsoft.com/office/officeart/2008/layout/RadialCluster"/>
    <dgm:cxn modelId="{4A50F7DE-7437-4004-B8FB-8808C2A97515}" type="presOf" srcId="{5284C796-84E7-40ED-86DE-B47CF1648E3B}" destId="{D458C1C7-0915-4410-9CA3-B27FD7B9CDAF}" srcOrd="0" destOrd="0" presId="urn:microsoft.com/office/officeart/2008/layout/RadialCluster"/>
    <dgm:cxn modelId="{C6330725-6C2B-41C4-8505-965962A80ED8}" type="presOf" srcId="{02A581C9-3643-4428-A104-67D7442C4135}" destId="{8AA689E9-EF0D-42A2-9701-61206C9454B9}" srcOrd="0" destOrd="0" presId="urn:microsoft.com/office/officeart/2008/layout/RadialCluster"/>
    <dgm:cxn modelId="{1F1BFB94-67D2-4A5B-9129-8494F33547FB}" srcId="{ADA58F07-92E5-4D44-AFAE-E5180D7FCBF2}" destId="{7A04BDC9-F983-4497-90AD-D2C924865AD6}" srcOrd="1" destOrd="0" parTransId="{02A581C9-3643-4428-A104-67D7442C4135}" sibTransId="{2E81AF19-E99E-4C26-9E39-D46B9A6FFAF9}"/>
    <dgm:cxn modelId="{F4EB9F99-2312-490E-BE02-0F6DCBD9EDAF}" srcId="{ADA58F07-92E5-4D44-AFAE-E5180D7FCBF2}" destId="{238FAA1E-EA88-421A-BB66-EA875AC6B72E}" srcOrd="0" destOrd="0" parTransId="{FA5614FD-23AC-4BB8-B30C-872F29507B99}" sibTransId="{54117B62-05E7-4EB4-ACDC-7D500349236B}"/>
    <dgm:cxn modelId="{7416D0D1-F4A1-4F5E-B385-2FA6118A2BA3}" type="presOf" srcId="{EAB79EB6-CF4E-4F8D-A089-6C0835E151CB}" destId="{81178E6D-9F5C-4B27-8B06-07594413E342}" srcOrd="0" destOrd="0" presId="urn:microsoft.com/office/officeart/2008/layout/RadialCluster"/>
    <dgm:cxn modelId="{EA21E753-E3DB-4DA3-94A6-B80789E2F30E}" type="presOf" srcId="{FA5614FD-23AC-4BB8-B30C-872F29507B99}" destId="{CFAAEB82-CA8F-49A3-88F5-03E672EFC764}" srcOrd="0" destOrd="0" presId="urn:microsoft.com/office/officeart/2008/layout/RadialCluster"/>
    <dgm:cxn modelId="{17E06C09-0D9D-4213-9BD7-E7769BB0B699}" type="presOf" srcId="{238FAA1E-EA88-421A-BB66-EA875AC6B72E}" destId="{27877351-0EF7-46DF-A4C2-70B899E5D620}" srcOrd="0" destOrd="0" presId="urn:microsoft.com/office/officeart/2008/layout/RadialCluster"/>
    <dgm:cxn modelId="{D065C560-A5DF-4FE1-815A-18C87AB1259E}" type="presOf" srcId="{ADA58F07-92E5-4D44-AFAE-E5180D7FCBF2}" destId="{E8F60E6A-834D-4A98-BC49-BA9A34373BE2}" srcOrd="0" destOrd="0" presId="urn:microsoft.com/office/officeart/2008/layout/RadialCluster"/>
    <dgm:cxn modelId="{B5B34F9A-81CD-4EE9-8782-163B05A206E7}" type="presOf" srcId="{7A04BDC9-F983-4497-90AD-D2C924865AD6}" destId="{542F8C18-64E3-429A-A9E9-91DC8757F433}" srcOrd="0" destOrd="0" presId="urn:microsoft.com/office/officeart/2008/layout/RadialCluster"/>
    <dgm:cxn modelId="{6933A121-2C59-433E-9BF4-3F38937F3C48}" type="presParOf" srcId="{04BF60DD-2C08-4491-B6DA-54DB3F971099}" destId="{56EBE8AD-1D78-46A5-A2B9-6D4667BD6D1D}" srcOrd="0" destOrd="0" presId="urn:microsoft.com/office/officeart/2008/layout/RadialCluster"/>
    <dgm:cxn modelId="{1974C7E9-A418-4D32-A6AA-53D559DAEBC0}" type="presParOf" srcId="{56EBE8AD-1D78-46A5-A2B9-6D4667BD6D1D}" destId="{E8F60E6A-834D-4A98-BC49-BA9A34373BE2}" srcOrd="0" destOrd="0" presId="urn:microsoft.com/office/officeart/2008/layout/RadialCluster"/>
    <dgm:cxn modelId="{E4817E0A-6263-4A10-8DB5-A325EB3E35B5}" type="presParOf" srcId="{56EBE8AD-1D78-46A5-A2B9-6D4667BD6D1D}" destId="{CFAAEB82-CA8F-49A3-88F5-03E672EFC764}" srcOrd="1" destOrd="0" presId="urn:microsoft.com/office/officeart/2008/layout/RadialCluster"/>
    <dgm:cxn modelId="{ABDCE8FA-A234-46BF-9B6A-8908A7D4CEDE}" type="presParOf" srcId="{56EBE8AD-1D78-46A5-A2B9-6D4667BD6D1D}" destId="{27877351-0EF7-46DF-A4C2-70B899E5D620}" srcOrd="2" destOrd="0" presId="urn:microsoft.com/office/officeart/2008/layout/RadialCluster"/>
    <dgm:cxn modelId="{81AE6C17-BA27-4B69-B07C-9AB03232C979}" type="presParOf" srcId="{56EBE8AD-1D78-46A5-A2B9-6D4667BD6D1D}" destId="{8AA689E9-EF0D-42A2-9701-61206C9454B9}" srcOrd="3" destOrd="0" presId="urn:microsoft.com/office/officeart/2008/layout/RadialCluster"/>
    <dgm:cxn modelId="{4EED35DC-0F32-49FC-9435-0697336B4489}" type="presParOf" srcId="{56EBE8AD-1D78-46A5-A2B9-6D4667BD6D1D}" destId="{542F8C18-64E3-429A-A9E9-91DC8757F433}" srcOrd="4" destOrd="0" presId="urn:microsoft.com/office/officeart/2008/layout/RadialCluster"/>
    <dgm:cxn modelId="{B18A553E-7782-4002-87AB-E859009EE74F}" type="presParOf" srcId="{56EBE8AD-1D78-46A5-A2B9-6D4667BD6D1D}" destId="{81178E6D-9F5C-4B27-8B06-07594413E342}" srcOrd="5" destOrd="0" presId="urn:microsoft.com/office/officeart/2008/layout/RadialCluster"/>
    <dgm:cxn modelId="{2BBC574C-641B-4D0F-92BF-D033E4144C0B}" type="presParOf" srcId="{56EBE8AD-1D78-46A5-A2B9-6D4667BD6D1D}" destId="{D458C1C7-0915-4410-9CA3-B27FD7B9CDA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60E6A-834D-4A98-BC49-BA9A34373BE2}">
      <dsp:nvSpPr>
        <dsp:cNvPr id="0" name=""/>
        <dsp:cNvSpPr/>
      </dsp:nvSpPr>
      <dsp:spPr>
        <a:xfrm>
          <a:off x="3074972" y="301203"/>
          <a:ext cx="2628685" cy="1560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Данные</a:t>
          </a:r>
          <a:endParaRPr lang="ru-RU" sz="3500" kern="1200" dirty="0"/>
        </a:p>
      </dsp:txBody>
      <dsp:txXfrm>
        <a:off x="3151137" y="377368"/>
        <a:ext cx="2476355" cy="1407920"/>
      </dsp:txXfrm>
    </dsp:sp>
    <dsp:sp modelId="{CFAAEB82-CA8F-49A3-88F5-03E672EFC764}">
      <dsp:nvSpPr>
        <dsp:cNvPr id="0" name=""/>
        <dsp:cNvSpPr/>
      </dsp:nvSpPr>
      <dsp:spPr>
        <a:xfrm rot="5363524">
          <a:off x="4196339" y="2064854"/>
          <a:ext cx="4068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6823" y="0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77351-0EF7-46DF-A4C2-70B899E5D620}">
      <dsp:nvSpPr>
        <dsp:cNvPr id="0" name=""/>
        <dsp:cNvSpPr/>
      </dsp:nvSpPr>
      <dsp:spPr>
        <a:xfrm>
          <a:off x="2958008" y="2268254"/>
          <a:ext cx="2899466" cy="1099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Слабоструктурированные</a:t>
          </a:r>
          <a:endParaRPr lang="ru-RU" sz="1900" kern="1200" dirty="0"/>
        </a:p>
      </dsp:txBody>
      <dsp:txXfrm>
        <a:off x="3011671" y="2321917"/>
        <a:ext cx="2792140" cy="991956"/>
      </dsp:txXfrm>
    </dsp:sp>
    <dsp:sp modelId="{8AA689E9-EF0D-42A2-9701-61206C9454B9}">
      <dsp:nvSpPr>
        <dsp:cNvPr id="0" name=""/>
        <dsp:cNvSpPr/>
      </dsp:nvSpPr>
      <dsp:spPr>
        <a:xfrm rot="1812369">
          <a:off x="5645467" y="2062100"/>
          <a:ext cx="8571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7131" y="0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F8C18-64E3-429A-A9E9-91DC8757F433}">
      <dsp:nvSpPr>
        <dsp:cNvPr id="0" name=""/>
        <dsp:cNvSpPr/>
      </dsp:nvSpPr>
      <dsp:spPr>
        <a:xfrm>
          <a:off x="6207332" y="2277717"/>
          <a:ext cx="2251419" cy="1034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Неструктурированные</a:t>
          </a:r>
          <a:endParaRPr lang="ru-RU" sz="1700" kern="1200" dirty="0"/>
        </a:p>
      </dsp:txBody>
      <dsp:txXfrm>
        <a:off x="6257839" y="2328224"/>
        <a:ext cx="2150405" cy="933635"/>
      </dsp:txXfrm>
    </dsp:sp>
    <dsp:sp modelId="{81178E6D-9F5C-4B27-8B06-07594413E342}">
      <dsp:nvSpPr>
        <dsp:cNvPr id="0" name=""/>
        <dsp:cNvSpPr/>
      </dsp:nvSpPr>
      <dsp:spPr>
        <a:xfrm rot="9121970">
          <a:off x="2093044" y="2023734"/>
          <a:ext cx="10428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2820" y="0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8C1C7-0915-4410-9CA3-B27FD7B9CDAF}">
      <dsp:nvSpPr>
        <dsp:cNvPr id="0" name=""/>
        <dsp:cNvSpPr/>
      </dsp:nvSpPr>
      <dsp:spPr>
        <a:xfrm>
          <a:off x="0" y="2268258"/>
          <a:ext cx="2336781" cy="1046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Структурированные</a:t>
          </a:r>
          <a:endParaRPr lang="ru-RU" sz="1900" kern="1200" dirty="0"/>
        </a:p>
      </dsp:txBody>
      <dsp:txXfrm>
        <a:off x="51091" y="2319349"/>
        <a:ext cx="2234599" cy="944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Relationship Id="rId1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DEDBE-49DE-4251-8FA9-09A77B52EA40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E1018-B1C1-4692-8DAF-6EEA79F8D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4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Здравствуйте,</a:t>
            </a:r>
            <a:r>
              <a:rPr lang="ru-RU" baseline="0" dirty="0" smtClean="0"/>
              <a:t> уважаемые члены комиссии!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Меня зовут…. Я являюсь аспирантом ЮФУ и под руководством профессора </a:t>
            </a:r>
            <a:r>
              <a:rPr lang="ru-RU" baseline="0" dirty="0" err="1" smtClean="0"/>
              <a:t>Рогозова</a:t>
            </a:r>
            <a:r>
              <a:rPr lang="ru-RU" baseline="0" dirty="0" smtClean="0"/>
              <a:t> занимался исследованием задачи обеспечения гибкости баз данных для конфигурируемых информационных систем. Я бы хотел представить вам доклад по теме диссертационного исследования, в котором отражены основные научные и практические результаты моей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018-B1C1-4692-8DAF-6EEA79F8D43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Сегодня создаваемая информационная система уже не может быть «товаром, отчуждаемым от производителя и покупаемым потребителем» , она должна быть гибким инструментом, способным эволюционировать вместе с предметной областью. Выходом из такой ситуации является создание адаптируемых информационных систем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таких системах соответствие предметной области фиксируется на момент поставки ИС потребителю и может быть изменено в любой момент времени с минимальными затратами и без потери работоспособности имеющейся конфигурации.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Это в целом порождает ряд проблем и задач, которые должны быть решены для успешного создания ИС с возможностью адаптации к условиям предметной области.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90BCF2-C36F-4E86-AA4F-0A3715AC485F}" type="slidenum">
              <a:rPr lang="ru-RU" smtClean="0"/>
              <a:pPr eaLnBrk="1" hangingPunct="1"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Основные отличия информации с изменяемой структурой от близкой по свойствам слабоструктурированной информации проявляются в процессе работы с ней: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для информации с изменяемой структурой необходимо определять и фиксировать схему данных перед началом ее использования. База данных, предназначенная для хранения информации с изменяемой структурой в любой момент ее использования конечными пользователями должна быть идентична по свойствам классической реляционной БД, и в то же время поддерживать изменение структуры без нарушения работоспособности ИС.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схема данных для информации с изменяемой структурой должна быть предписывающей, а не описывающей, как в случае слабоструктурированных данных. Конечный пользователь системы должен вносить данные в актуализированную на момент использования структуру, а не определять ее посредством ввода данных.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Цель доклада - представить результаты анализа технологий хранения информации с изменяемой структурой и обозначить основные направления дальнейших исследований.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2559CE-4750-49F9-B3C8-16AEE7CEECE5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Поскольку изменения в предметной области касаются не только бизнес-процессов, но и состава используемой информации, возникает проблема хранения информации с изменяемой структурой. Под информацией с изменяемой структурой мы будем понимать набор данных с заранее определенной и строго зафиксированной структурой, которая может быть модифицирована в соответствии с изменениями предметной области. 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B2D28D-B54B-4D83-AA06-C1992335BDC4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236B3A5-FF45-4076-8377-156E0A0B76B0}" type="datetime1">
              <a:rPr lang="ru-RU" smtClean="0"/>
              <a:t>10.09.2013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AE4F1-8FC4-4F36-B14E-7358317DA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832-1043-4113-9201-F2AAD2086A44}" type="datetime1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4F1-8FC4-4F36-B14E-7358317DA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9602065-477D-4C5A-A30C-54A4F9B80C21}" type="datetime1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FCAE4F1-8FC4-4F36-B14E-7358317DA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008F-7D0A-43E2-A3EF-82850C2D34EA}" type="datetime1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CAE4F1-8FC4-4F36-B14E-7358317DA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9EBE-DE5A-4DAD-81C0-88A8A326589B}" type="datetime1">
              <a:rPr lang="ru-RU" smtClean="0"/>
              <a:t>10.09.2013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FCAE4F1-8FC4-4F36-B14E-7358317DA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18FF11-9D8A-4451-B845-AC87D3A3823A}" type="datetime1">
              <a:rPr lang="ru-RU" smtClean="0"/>
              <a:t>10.09.2013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CAE4F1-8FC4-4F36-B14E-7358317DA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7463DB-FDD3-4FFF-802E-59313302A11B}" type="datetime1">
              <a:rPr lang="ru-RU" smtClean="0"/>
              <a:t>10.09.2013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CAE4F1-8FC4-4F36-B14E-7358317DA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0952-D68C-4A01-A9AA-7B9BA772DFB7}" type="datetime1">
              <a:rPr lang="ru-RU" smtClean="0"/>
              <a:t>10.09.2013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CAE4F1-8FC4-4F36-B14E-7358317DA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532E-E7F2-4C6F-995E-E9E394558BFE}" type="datetime1">
              <a:rPr lang="ru-RU" smtClean="0"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AE4F1-8FC4-4F36-B14E-7358317DA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39BF-7BE3-4AA2-87C7-ABE26559D166}" type="datetime1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CAE4F1-8FC4-4F36-B14E-7358317DA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7CFA8B0-1F01-46AF-B207-041CCD93FDB6}" type="datetime1">
              <a:rPr lang="ru-RU" smtClean="0"/>
              <a:t>10.09.2013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FCAE4F1-8FC4-4F36-B14E-7358317DA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07E274-6114-4D5D-9EAC-E08E767588D4}" type="datetime1">
              <a:rPr lang="ru-RU" smtClean="0"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CAE4F1-8FC4-4F36-B14E-7358317DA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microsoft.com/office/2007/relationships/hdphoto" Target="../media/hdphoto1.wdp"/><Relationship Id="rId5" Type="http://schemas.openxmlformats.org/officeDocument/2006/relationships/image" Target="../media/image13.wmf"/><Relationship Id="rId10" Type="http://schemas.openxmlformats.org/officeDocument/2006/relationships/image" Target="../media/image4.png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13.xml"/><Relationship Id="rId21" Type="http://schemas.microsoft.com/office/2007/relationships/hdphoto" Target="../media/hdphoto1.wdp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image" Target="../media/image4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2.wmf"/><Relationship Id="rId25" Type="http://schemas.openxmlformats.org/officeDocument/2006/relationships/image" Target="../media/image36.wmf"/><Relationship Id="rId33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38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9.wmf"/><Relationship Id="rId24" Type="http://schemas.openxmlformats.org/officeDocument/2006/relationships/oleObject" Target="../embeddings/oleObject24.bin"/><Relationship Id="rId32" Type="http://schemas.openxmlformats.org/officeDocument/2006/relationships/image" Target="../media/image4.png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28" Type="http://schemas.openxmlformats.org/officeDocument/2006/relationships/oleObject" Target="../embeddings/oleObject26.bin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3.wmf"/><Relationship Id="rId31" Type="http://schemas.openxmlformats.org/officeDocument/2006/relationships/image" Target="../media/image39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37.wmf"/><Relationship Id="rId30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microsoft.com/office/2007/relationships/hdphoto" Target="../media/hdphoto1.wdp"/><Relationship Id="rId5" Type="http://schemas.openxmlformats.org/officeDocument/2006/relationships/image" Target="../media/image5.e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4729"/>
            <a:ext cx="9144000" cy="30204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Д и с </a:t>
            </a:r>
            <a:r>
              <a:rPr lang="ru-RU" sz="2200" b="1" dirty="0" err="1" smtClean="0"/>
              <a:t>с</a:t>
            </a:r>
            <a:r>
              <a:rPr lang="ru-RU" sz="2200" b="1" dirty="0" smtClean="0"/>
              <a:t> е р т а ц и 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на соискание ученой степени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кандидата технических наук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300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«РАЗРАБОТКА И ИССЛЕДОВАНИЕ </a:t>
            </a:r>
            <a:r>
              <a:rPr lang="ru-RU" sz="3100" dirty="0" smtClean="0"/>
              <a:t>МОДЕЛЕЙ </a:t>
            </a:r>
            <a:r>
              <a:rPr lang="ru-RU" sz="3100" dirty="0"/>
              <a:t>И </a:t>
            </a:r>
            <a:br>
              <a:rPr lang="ru-RU" sz="3100" dirty="0"/>
            </a:br>
            <a:r>
              <a:rPr lang="ru-RU" sz="3100" dirty="0" smtClean="0"/>
              <a:t>МЕТОДА ПРОЕКТИРОВАНИЯ </a:t>
            </a:r>
            <a:r>
              <a:rPr lang="ru-RU" sz="3100" dirty="0"/>
              <a:t>СТРУКТУРНО-НЕЗАВИСИМЫХ БАЗ ДАННЫХ ДЛЯ </a:t>
            </a:r>
            <a:r>
              <a:rPr lang="ru-RU" sz="3100" dirty="0" smtClean="0"/>
              <a:t>конфигурируемых информационных систем»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ru-RU" sz="2800" b="1" dirty="0" smtClean="0"/>
              <a:t>Диссертант: </a:t>
            </a:r>
            <a:r>
              <a:rPr lang="ru-RU" sz="2800" dirty="0"/>
              <a:t> С.А</a:t>
            </a:r>
            <a:r>
              <a:rPr lang="ru-RU" sz="2800" dirty="0" smtClean="0"/>
              <a:t>. Кучеров</a:t>
            </a:r>
            <a:r>
              <a:rPr lang="ru-RU" sz="2800" b="1" dirty="0" smtClean="0"/>
              <a:t> </a:t>
            </a:r>
            <a:endParaRPr lang="ru-RU" sz="2800" b="1" dirty="0"/>
          </a:p>
          <a:p>
            <a:pPr algn="r"/>
            <a:r>
              <a:rPr lang="ru-RU" sz="2800" b="1" dirty="0" smtClean="0"/>
              <a:t>Научный руководитель: д.т.н</a:t>
            </a:r>
            <a:r>
              <a:rPr lang="ru-RU" sz="2800" b="1" dirty="0"/>
              <a:t>., </a:t>
            </a:r>
            <a:r>
              <a:rPr lang="ru-RU" sz="2800" b="1" dirty="0" smtClean="0"/>
              <a:t>профессор </a:t>
            </a:r>
            <a:r>
              <a:rPr lang="ru-RU" sz="2800" dirty="0" smtClean="0"/>
              <a:t>Ю.И. Рогозов 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2597" y="234704"/>
            <a:ext cx="66247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86780"/>
            <a:ext cx="8784976" cy="151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МИНОБРНАУКИ РОССИИ</a:t>
            </a:r>
          </a:p>
          <a:p>
            <a:r>
              <a:rPr lang="ru-RU" dirty="0"/>
              <a:t>Федеральное государственное автономное образовательное</a:t>
            </a:r>
          </a:p>
          <a:p>
            <a:r>
              <a:rPr lang="ru-RU" dirty="0"/>
              <a:t>учреждение высшего профессионального образования</a:t>
            </a:r>
          </a:p>
          <a:p>
            <a:r>
              <a:rPr lang="ru-RU" dirty="0"/>
              <a:t>«ЮЖНЫЙ ФЕДЕРАЛЬНЫЙ УНИВЕРСИТЕТ»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Специальность: 05.25.05</a:t>
            </a:r>
          </a:p>
          <a:p>
            <a:r>
              <a:rPr lang="ru-RU" dirty="0"/>
              <a:t>Информационные системы и процессы</a:t>
            </a:r>
          </a:p>
        </p:txBody>
      </p:sp>
      <p:pic>
        <p:nvPicPr>
          <p:cNvPr id="7" name="Рисунок 2" descr="Logo SFU_bron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360957"/>
            <a:ext cx="25717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0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r"/>
            <a:r>
              <a:rPr lang="ru-RU" sz="2800" dirty="0"/>
              <a:t>ПОНЯТИЕ СТРУКТУРНО-НЕЗАВИСИМЫХ БАЗ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1800" b="1" dirty="0"/>
              <a:t>Структурно-независимая база данных (СНБД)</a:t>
            </a:r>
            <a:r>
              <a:rPr lang="ru-RU" sz="1800" dirty="0"/>
              <a:t> – база данных, которую характеризует отсутствие какого-либо влияния изменений на концептуальном или логическом уровне модели данных предметной области на хранящую ее физическую структуру таблиц или записей</a:t>
            </a:r>
            <a:r>
              <a:rPr lang="ru-RU" sz="1800" dirty="0" smtClean="0"/>
              <a:t>. Метаданные</a:t>
            </a:r>
            <a:r>
              <a:rPr lang="ru-RU" sz="1800" dirty="0"/>
              <a:t>, определяющие логическую структуру пользовательской </a:t>
            </a:r>
            <a:r>
              <a:rPr lang="ru-RU" sz="1800" dirty="0" smtClean="0"/>
              <a:t>БД образуют </a:t>
            </a:r>
            <a:r>
              <a:rPr lang="ru-RU" sz="1800" dirty="0"/>
              <a:t>отдельную </a:t>
            </a:r>
            <a:r>
              <a:rPr lang="ru-RU" sz="1800" dirty="0" smtClean="0"/>
              <a:t>подсхему в СНБД</a:t>
            </a:r>
            <a:endParaRPr lang="ru-RU" sz="100" dirty="0" smtClean="0"/>
          </a:p>
          <a:p>
            <a:pPr marL="540000" lvl="0" algn="just">
              <a:spcBef>
                <a:spcPts val="0"/>
              </a:spcBef>
            </a:pPr>
            <a:r>
              <a:rPr lang="ru-RU" sz="1600" dirty="0" smtClean="0"/>
              <a:t>Данные </a:t>
            </a:r>
            <a:r>
              <a:rPr lang="ru-RU" sz="1600" dirty="0"/>
              <a:t>группируются по </a:t>
            </a:r>
            <a:r>
              <a:rPr lang="ru-RU" sz="1600" dirty="0" smtClean="0"/>
              <a:t>типам и </a:t>
            </a:r>
            <a:r>
              <a:rPr lang="ru-RU" sz="1600" dirty="0"/>
              <a:t>составляют собственную </a:t>
            </a:r>
            <a:r>
              <a:rPr lang="ru-RU" sz="1600" dirty="0" smtClean="0"/>
              <a:t>подсхему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  <a:endParaRPr lang="ru-RU" sz="100" dirty="0" smtClean="0"/>
          </a:p>
          <a:p>
            <a:pPr marL="540000" lvl="0" algn="just">
              <a:spcBef>
                <a:spcPts val="0"/>
              </a:spcBef>
            </a:pPr>
            <a:r>
              <a:rPr lang="ru-RU" sz="1600" dirty="0" smtClean="0"/>
              <a:t>Принадлежность данных </a:t>
            </a:r>
            <a:r>
              <a:rPr lang="ru-RU" sz="1600" dirty="0"/>
              <a:t>идентифицируются посредством ссылок в подсхему метаданных. </a:t>
            </a:r>
            <a:endParaRPr lang="ru-RU" sz="100" dirty="0"/>
          </a:p>
          <a:p>
            <a:pPr marL="540000" lvl="0" algn="just">
              <a:spcBef>
                <a:spcPts val="0"/>
              </a:spcBef>
            </a:pPr>
            <a:r>
              <a:rPr lang="ru-RU" sz="1600" dirty="0"/>
              <a:t>Общее число связей и информационных объектов СНБД </a:t>
            </a:r>
            <a:r>
              <a:rPr lang="ru-RU" sz="1600" dirty="0" smtClean="0"/>
              <a:t>не </a:t>
            </a:r>
            <a:r>
              <a:rPr lang="ru-RU" sz="1600" dirty="0"/>
              <a:t>зависит от логической структуры хранимых данных. </a:t>
            </a:r>
            <a:endParaRPr lang="ru-RU" sz="1600" dirty="0" smtClean="0"/>
          </a:p>
          <a:p>
            <a:pPr marL="540000" lvl="0" algn="just"/>
            <a:endParaRPr lang="en-US" sz="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2" descr="Logo SFU_bronze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25144"/>
            <a:ext cx="2471813" cy="204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144400"/>
              </p:ext>
            </p:extLst>
          </p:nvPr>
        </p:nvGraphicFramePr>
        <p:xfrm>
          <a:off x="5207843" y="4351734"/>
          <a:ext cx="2676525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Visio" r:id="rId7" imgW="7069472" imgH="6701817" progId="Visio.Drawing.11">
                  <p:embed/>
                </p:oleObj>
              </mc:Choice>
              <mc:Fallback>
                <p:oleObj name="Visio" r:id="rId7" imgW="7069472" imgH="670181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843" y="4351734"/>
                        <a:ext cx="2676525" cy="253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4139952" y="5229200"/>
            <a:ext cx="100811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r"/>
            <a:r>
              <a:rPr lang="ru-RU" sz="2800" dirty="0"/>
              <a:t>КОНЦЕПТУАЛЬНАЯ МОДЕЛЬ СТРУКТУРНО-НЕЗАВИСИМЫХ БАЗ ДАННЫХ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2" descr="Logo SFU_bronze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83152"/>
              </p:ext>
            </p:extLst>
          </p:nvPr>
        </p:nvGraphicFramePr>
        <p:xfrm>
          <a:off x="1619672" y="1484784"/>
          <a:ext cx="5472608" cy="5407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Visio" r:id="rId6" imgW="6058777" imgH="5991698" progId="Visio.Drawing.11">
                  <p:embed/>
                </p:oleObj>
              </mc:Choice>
              <mc:Fallback>
                <p:oleObj name="Visio" r:id="rId6" imgW="6058777" imgH="5991698" progId="Visio.Drawing.11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484784"/>
                        <a:ext cx="5472608" cy="5407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 vert="horz" anchor="ctr">
            <a:normAutofit/>
          </a:bodyPr>
          <a:lstStyle/>
          <a:p>
            <a:pPr algn="r"/>
            <a:r>
              <a:rPr lang="ru-RU" sz="2800" dirty="0"/>
              <a:t>ФОРМАЛЬНАЯ МОДЕЛЬ СТРУКТУРЫ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Autofit/>
          </a:bodyPr>
          <a:lstStyle/>
          <a:p>
            <a:pPr lvl="0" algn="just"/>
            <a:r>
              <a:rPr lang="ru-RU" sz="2800" dirty="0" smtClean="0"/>
              <a:t>Структурно-независимая база данных представляется системой: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Где:</a:t>
            </a:r>
          </a:p>
          <a:p>
            <a:pPr lvl="1"/>
            <a:r>
              <a:rPr lang="ru-RU" sz="1800" i="1" dirty="0" smtClean="0"/>
              <a:t> 	             – </a:t>
            </a:r>
            <a:r>
              <a:rPr lang="ru-RU" sz="1800" dirty="0"/>
              <a:t>компонент «сущности»;</a:t>
            </a:r>
            <a:endParaRPr lang="ru-RU" sz="1600" dirty="0"/>
          </a:p>
          <a:p>
            <a:pPr lvl="1"/>
            <a:r>
              <a:rPr lang="ru-RU" sz="1800" dirty="0" smtClean="0"/>
              <a:t> 	             	     – </a:t>
            </a:r>
            <a:r>
              <a:rPr lang="ru-RU" sz="1800" dirty="0"/>
              <a:t>компонент «атрибуты»;</a:t>
            </a:r>
            <a:endParaRPr lang="ru-RU" sz="1600" dirty="0"/>
          </a:p>
          <a:p>
            <a:pPr lvl="1"/>
            <a:r>
              <a:rPr lang="ru-RU" sz="1800" dirty="0" smtClean="0"/>
              <a:t> 		  – </a:t>
            </a:r>
            <a:r>
              <a:rPr lang="ru-RU" sz="1800" dirty="0"/>
              <a:t>компонент «структура сущностей»;</a:t>
            </a:r>
            <a:endParaRPr lang="ru-RU" sz="1600" dirty="0"/>
          </a:p>
          <a:p>
            <a:pPr lvl="1"/>
            <a:r>
              <a:rPr lang="ru-RU" sz="1800" dirty="0" smtClean="0"/>
              <a:t> 		  – </a:t>
            </a:r>
            <a:r>
              <a:rPr lang="ru-RU" sz="1800" dirty="0"/>
              <a:t>компонент «структура связей»;</a:t>
            </a:r>
            <a:endParaRPr lang="ru-RU" sz="1600" dirty="0"/>
          </a:p>
          <a:p>
            <a:pPr lvl="1"/>
            <a:r>
              <a:rPr lang="ru-RU" sz="1800" dirty="0" smtClean="0"/>
              <a:t> 		  – </a:t>
            </a:r>
            <a:r>
              <a:rPr lang="ru-RU" sz="1800" dirty="0"/>
              <a:t>компонент «экземпляры сущностей»;</a:t>
            </a:r>
            <a:endParaRPr lang="ru-RU" sz="1600" dirty="0"/>
          </a:p>
          <a:p>
            <a:pPr lvl="1"/>
            <a:r>
              <a:rPr lang="ru-RU" sz="1800" i="1" dirty="0" smtClean="0"/>
              <a:t>		      – </a:t>
            </a:r>
            <a:r>
              <a:rPr lang="ru-RU" sz="1800" dirty="0"/>
              <a:t>компонент «данные» (или «значения атрибутов</a:t>
            </a:r>
            <a:r>
              <a:rPr lang="ru-RU" sz="1800" dirty="0" smtClean="0"/>
              <a:t>»).</a:t>
            </a:r>
            <a:endParaRPr lang="ru-RU" sz="1600" dirty="0"/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2880320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5"/>
            <a:ext cx="936104" cy="36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1440160" cy="38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38" y="4314025"/>
            <a:ext cx="1310446" cy="31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32207"/>
            <a:ext cx="1296144" cy="308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12" y="5013176"/>
            <a:ext cx="1316372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48" y="5347552"/>
            <a:ext cx="1491605" cy="32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2" descr="Logo SFU_bronze.pn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2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83568" y="228600"/>
            <a:ext cx="8280920" cy="990600"/>
          </a:xfrm>
        </p:spPr>
        <p:txBody>
          <a:bodyPr vert="horz" anchor="ctr">
            <a:noAutofit/>
          </a:bodyPr>
          <a:lstStyle/>
          <a:p>
            <a:pPr algn="r"/>
            <a:r>
              <a:rPr lang="ru-RU" sz="2800" dirty="0"/>
              <a:t>ФОРМАЛЬНАЯ МОДЕЛЬ МЕХАНИЗМОВ МАНИПУЛЯЦИИ СТРУКТУРАМИ ДАННЫХ ПОЛЬЗОВАТЕЛЯ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Добавление </a:t>
            </a:r>
            <a:r>
              <a:rPr lang="ru-RU" sz="2000" dirty="0" smtClean="0"/>
              <a:t>сущности: 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Добавление атрибута: </a:t>
            </a: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/>
              <a:t>Связывание сущности и </a:t>
            </a:r>
            <a:r>
              <a:rPr lang="ru-RU" sz="2000" dirty="0" smtClean="0"/>
              <a:t>атрибутов: </a:t>
            </a: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/>
              <a:t>Связывание </a:t>
            </a:r>
            <a:r>
              <a:rPr lang="ru-RU" sz="2000" dirty="0" smtClean="0"/>
              <a:t>сущностей:</a:t>
            </a: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/>
              <a:t>Удаление </a:t>
            </a:r>
            <a:r>
              <a:rPr lang="ru-RU" sz="2000" dirty="0" smtClean="0"/>
              <a:t>сущности:</a:t>
            </a: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/>
              <a:t>Удаление </a:t>
            </a:r>
            <a:r>
              <a:rPr lang="ru-RU" sz="2000" dirty="0" smtClean="0"/>
              <a:t>атрибута: </a:t>
            </a: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/>
              <a:t>Удаление связи сущность - </a:t>
            </a:r>
            <a:r>
              <a:rPr lang="ru-RU" sz="2000" dirty="0" smtClean="0"/>
              <a:t>атрибут: </a:t>
            </a: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/>
              <a:t>Удаление связи </a:t>
            </a:r>
            <a:r>
              <a:rPr lang="ru-RU" sz="2000" dirty="0" smtClean="0"/>
              <a:t>сущностей: 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*Операции </a:t>
            </a:r>
            <a:r>
              <a:rPr lang="ru-RU" sz="2000" dirty="0"/>
              <a:t>изменения строятся на основе комбинаций: удаление/добавление и выполняются аналогичным образом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896141"/>
              </p:ext>
            </p:extLst>
          </p:nvPr>
        </p:nvGraphicFramePr>
        <p:xfrm>
          <a:off x="3563887" y="1664990"/>
          <a:ext cx="230886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7" name="Формула" r:id="rId4" imgW="1282700" imgH="228600" progId="Equation.3">
                  <p:embed/>
                </p:oleObj>
              </mc:Choice>
              <mc:Fallback>
                <p:oleObj name="Формула" r:id="rId4" imgW="12827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7" y="1664990"/>
                        <a:ext cx="2308860" cy="411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010237"/>
              </p:ext>
            </p:extLst>
          </p:nvPr>
        </p:nvGraphicFramePr>
        <p:xfrm>
          <a:off x="3491880" y="2132856"/>
          <a:ext cx="3017520" cy="4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8" name="Формула" r:id="rId6" imgW="1676400" imgH="241300" progId="Equation.3">
                  <p:embed/>
                </p:oleObj>
              </mc:Choice>
              <mc:Fallback>
                <p:oleObj name="Формула" r:id="rId6" imgW="16764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132856"/>
                        <a:ext cx="3017520" cy="434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90241"/>
              </p:ext>
            </p:extLst>
          </p:nvPr>
        </p:nvGraphicFramePr>
        <p:xfrm>
          <a:off x="4860034" y="2551047"/>
          <a:ext cx="2948940" cy="4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9" name="Формула" r:id="rId8" imgW="1638300" imgH="241300" progId="Equation.3">
                  <p:embed/>
                </p:oleObj>
              </mc:Choice>
              <mc:Fallback>
                <p:oleObj name="Формула" r:id="rId8" imgW="16383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4" y="2551047"/>
                        <a:ext cx="2948940" cy="434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475550"/>
              </p:ext>
            </p:extLst>
          </p:nvPr>
        </p:nvGraphicFramePr>
        <p:xfrm>
          <a:off x="3635896" y="2996952"/>
          <a:ext cx="3291840" cy="4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0" name="Формула" r:id="rId10" imgW="1828800" imgH="241300" progId="Equation.3">
                  <p:embed/>
                </p:oleObj>
              </mc:Choice>
              <mc:Fallback>
                <p:oleObj name="Формула" r:id="rId10" imgW="18288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996952"/>
                        <a:ext cx="3291840" cy="434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348594"/>
              </p:ext>
            </p:extLst>
          </p:nvPr>
        </p:nvGraphicFramePr>
        <p:xfrm>
          <a:off x="3244964" y="3501008"/>
          <a:ext cx="226314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1" name="Формула" r:id="rId12" imgW="1257300" imgH="228600" progId="Equation.3">
                  <p:embed/>
                </p:oleObj>
              </mc:Choice>
              <mc:Fallback>
                <p:oleObj name="Формула" r:id="rId12" imgW="12573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964" y="3501008"/>
                        <a:ext cx="2263140" cy="411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453260"/>
              </p:ext>
            </p:extLst>
          </p:nvPr>
        </p:nvGraphicFramePr>
        <p:xfrm>
          <a:off x="3131840" y="3933056"/>
          <a:ext cx="3017520" cy="4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" name="Формула" r:id="rId14" imgW="1676400" imgH="241300" progId="Equation.3">
                  <p:embed/>
                </p:oleObj>
              </mc:Choice>
              <mc:Fallback>
                <p:oleObj name="Формула" r:id="rId14" imgW="16764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933056"/>
                        <a:ext cx="3017520" cy="4343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882330"/>
              </p:ext>
            </p:extLst>
          </p:nvPr>
        </p:nvGraphicFramePr>
        <p:xfrm>
          <a:off x="4909140" y="4365104"/>
          <a:ext cx="2903220" cy="4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3" name="Формула" r:id="rId16" imgW="1612900" imgH="241300" progId="Equation.3">
                  <p:embed/>
                </p:oleObj>
              </mc:Choice>
              <mc:Fallback>
                <p:oleObj name="Формула" r:id="rId16" imgW="1612900" imgH="241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9140" y="4365104"/>
                        <a:ext cx="2903220" cy="4343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582205"/>
              </p:ext>
            </p:extLst>
          </p:nvPr>
        </p:nvGraphicFramePr>
        <p:xfrm>
          <a:off x="4067944" y="4869160"/>
          <a:ext cx="3223260" cy="4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4" name="Формула" r:id="rId18" imgW="1790700" imgH="241300" progId="Equation.3">
                  <p:embed/>
                </p:oleObj>
              </mc:Choice>
              <mc:Fallback>
                <p:oleObj name="Формула" r:id="rId18" imgW="1790700" imgH="2413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869160"/>
                        <a:ext cx="3223260" cy="4343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Рисунок 2" descr="Logo SFU_bronze.png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9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899592" y="228600"/>
            <a:ext cx="8064896" cy="990600"/>
          </a:xfrm>
        </p:spPr>
        <p:txBody>
          <a:bodyPr vert="horz" anchor="ctr">
            <a:normAutofit/>
          </a:bodyPr>
          <a:lstStyle/>
          <a:p>
            <a:pPr algn="r"/>
            <a:r>
              <a:rPr lang="ru-RU" sz="2800" dirty="0"/>
              <a:t>ФОРМАЛЬНАЯ МОДЕЛЬ МЕХАНИЗМОВ МАНИПУЛЯЦИИ ДАННЫМИ ПОЛЬЗОВАТЕЛЯ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100" dirty="0" smtClean="0"/>
              <a:t> </a:t>
            </a:r>
          </a:p>
          <a:p>
            <a:r>
              <a:rPr lang="ru-RU" sz="2000" dirty="0" smtClean="0"/>
              <a:t>Выборка:</a:t>
            </a:r>
          </a:p>
          <a:p>
            <a:pPr lvl="1">
              <a:spcBef>
                <a:spcPts val="700"/>
              </a:spcBef>
            </a:pPr>
            <a:r>
              <a:rPr lang="ru-RU" sz="1600" dirty="0" smtClean="0"/>
              <a:t>                        - </a:t>
            </a:r>
            <a:r>
              <a:rPr lang="ru-RU" sz="1600" dirty="0"/>
              <a:t>получение всех экземпляров </a:t>
            </a:r>
            <a:r>
              <a:rPr lang="ru-RU" sz="1600" dirty="0" smtClean="0"/>
              <a:t>сущности    ,          ;</a:t>
            </a:r>
            <a:endParaRPr lang="ru-RU" sz="1600" dirty="0"/>
          </a:p>
          <a:p>
            <a:pPr lvl="1">
              <a:spcBef>
                <a:spcPts val="700"/>
              </a:spcBef>
            </a:pPr>
            <a:r>
              <a:rPr lang="ru-RU" sz="1600" dirty="0" smtClean="0"/>
              <a:t>                                   - </a:t>
            </a:r>
            <a:r>
              <a:rPr lang="ru-RU" sz="1600" dirty="0"/>
              <a:t>получение требуемого множества записей.</a:t>
            </a:r>
          </a:p>
          <a:p>
            <a:pPr lvl="2">
              <a:spcBef>
                <a:spcPts val="700"/>
              </a:spcBef>
            </a:pPr>
            <a:r>
              <a:rPr lang="ru-RU" sz="1300" dirty="0"/>
              <a:t>В случае необходимости получения данных по нескольким атрибутам может быть применена операция декартова произведения проекций </a:t>
            </a:r>
            <a:r>
              <a:rPr lang="ru-RU" sz="1300" dirty="0" smtClean="0"/>
              <a:t>	                   , </a:t>
            </a:r>
            <a:r>
              <a:rPr lang="ru-RU" sz="1300" dirty="0"/>
              <a:t>выполненных по каждому требуемому атрибуту </a:t>
            </a:r>
            <a:r>
              <a:rPr lang="en-US" sz="1300" b="1" i="1" dirty="0"/>
              <a:t>a</a:t>
            </a:r>
            <a:r>
              <a:rPr lang="ru-RU" sz="1300" dirty="0"/>
              <a:t>.</a:t>
            </a:r>
          </a:p>
          <a:p>
            <a:r>
              <a:rPr lang="ru-RU" sz="2000" dirty="0" smtClean="0"/>
              <a:t>Вставка: </a:t>
            </a:r>
          </a:p>
          <a:p>
            <a:pPr lvl="1">
              <a:spcBef>
                <a:spcPts val="700"/>
              </a:spcBef>
            </a:pPr>
            <a:r>
              <a:rPr lang="ru-RU" sz="1600" dirty="0"/>
              <a:t> </a:t>
            </a:r>
            <a:r>
              <a:rPr lang="ru-RU" sz="1600" dirty="0" smtClean="0"/>
              <a:t>		           - </a:t>
            </a:r>
            <a:r>
              <a:rPr lang="ru-RU" sz="1600" dirty="0"/>
              <a:t>добавление нового экземпляра сущности;</a:t>
            </a:r>
          </a:p>
          <a:p>
            <a:pPr lvl="1">
              <a:spcBef>
                <a:spcPts val="700"/>
              </a:spcBef>
            </a:pPr>
            <a:r>
              <a:rPr lang="ru-RU" sz="1600" dirty="0"/>
              <a:t> </a:t>
            </a:r>
            <a:r>
              <a:rPr lang="ru-RU" sz="1600" dirty="0" smtClean="0"/>
              <a:t>			- </a:t>
            </a:r>
            <a:r>
              <a:rPr lang="ru-RU" sz="1600" dirty="0"/>
              <a:t>добавление значений атрибута , принадлежащего экземпляру  </a:t>
            </a:r>
            <a:r>
              <a:rPr lang="ru-RU" sz="1600" dirty="0" smtClean="0"/>
              <a:t>   сущности     .</a:t>
            </a:r>
            <a:endParaRPr lang="ru-RU" sz="1600" dirty="0"/>
          </a:p>
          <a:p>
            <a:r>
              <a:rPr lang="ru-RU" sz="2000" dirty="0" smtClean="0"/>
              <a:t>Удаление:</a:t>
            </a:r>
          </a:p>
          <a:p>
            <a:pPr lvl="1">
              <a:spcBef>
                <a:spcPts val="700"/>
              </a:spcBef>
            </a:pPr>
            <a:r>
              <a:rPr lang="ru-RU" sz="1600" dirty="0" smtClean="0"/>
              <a:t> </a:t>
            </a:r>
            <a:endParaRPr lang="ru-RU" sz="1600" dirty="0"/>
          </a:p>
          <a:p>
            <a:pPr lvl="1">
              <a:spcBef>
                <a:spcPts val="700"/>
              </a:spcBef>
            </a:pPr>
            <a:r>
              <a:rPr lang="ru-RU" sz="1600" dirty="0"/>
              <a:t>Если  </a:t>
            </a:r>
            <a:r>
              <a:rPr lang="ru-RU" sz="1600" dirty="0" smtClean="0"/>
              <a:t>                               и                                     , то   </a:t>
            </a:r>
          </a:p>
          <a:p>
            <a:r>
              <a:rPr lang="ru-RU" sz="2000" dirty="0" smtClean="0"/>
              <a:t>Обновление: </a:t>
            </a:r>
          </a:p>
          <a:p>
            <a:pPr lvl="1"/>
            <a:r>
              <a:rPr lang="ru-RU" sz="1600" dirty="0" smtClean="0"/>
              <a:t>комбинация операций «удаление» и «вставка»</a:t>
            </a:r>
            <a:endParaRPr lang="ru-RU" sz="1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4221"/>
              </p:ext>
            </p:extLst>
          </p:nvPr>
        </p:nvGraphicFramePr>
        <p:xfrm>
          <a:off x="1200039" y="2204864"/>
          <a:ext cx="1211721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2" name="Формула" r:id="rId4" imgW="1079032" imgH="253890" progId="Equation.3">
                  <p:embed/>
                </p:oleObj>
              </mc:Choice>
              <mc:Fallback>
                <p:oleObj name="Формула" r:id="rId4" imgW="1079032" imgH="25389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039" y="2204864"/>
                        <a:ext cx="1211721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674936"/>
              </p:ext>
            </p:extLst>
          </p:nvPr>
        </p:nvGraphicFramePr>
        <p:xfrm>
          <a:off x="5940152" y="2204864"/>
          <a:ext cx="1619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3" name="Формула" r:id="rId6" imgW="164957" imgH="241091" progId="Equation.3">
                  <p:embed/>
                </p:oleObj>
              </mc:Choice>
              <mc:Fallback>
                <p:oleObj name="Формула" r:id="rId6" imgW="164957" imgH="24109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204864"/>
                        <a:ext cx="16192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161258"/>
              </p:ext>
            </p:extLst>
          </p:nvPr>
        </p:nvGraphicFramePr>
        <p:xfrm>
          <a:off x="6156176" y="2204864"/>
          <a:ext cx="495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4" name="Формула" r:id="rId8" imgW="495085" imgH="228501" progId="Equation.3">
                  <p:embed/>
                </p:oleObj>
              </mc:Choice>
              <mc:Fallback>
                <p:oleObj name="Формула" r:id="rId8" imgW="495085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204864"/>
                        <a:ext cx="495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798653"/>
              </p:ext>
            </p:extLst>
          </p:nvPr>
        </p:nvGraphicFramePr>
        <p:xfrm>
          <a:off x="1259632" y="2492896"/>
          <a:ext cx="1650645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5" name="Формула" r:id="rId10" imgW="1422400" imgH="241300" progId="Equation.3">
                  <p:embed/>
                </p:oleObj>
              </mc:Choice>
              <mc:Fallback>
                <p:oleObj name="Формула" r:id="rId10" imgW="14224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492896"/>
                        <a:ext cx="1650645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095924"/>
              </p:ext>
            </p:extLst>
          </p:nvPr>
        </p:nvGraphicFramePr>
        <p:xfrm>
          <a:off x="4860032" y="3037334"/>
          <a:ext cx="11334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6" name="Формула" r:id="rId12" imgW="1129810" imgH="241195" progId="Equation.3">
                  <p:embed/>
                </p:oleObj>
              </mc:Choice>
              <mc:Fallback>
                <p:oleObj name="Формула" r:id="rId12" imgW="1129810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037334"/>
                        <a:ext cx="113347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621699"/>
              </p:ext>
            </p:extLst>
          </p:nvPr>
        </p:nvGraphicFramePr>
        <p:xfrm>
          <a:off x="1259632" y="3933056"/>
          <a:ext cx="1728192" cy="25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7" name="Формула" r:id="rId14" imgW="1663700" imgH="241300" progId="Equation.3">
                  <p:embed/>
                </p:oleObj>
              </mc:Choice>
              <mc:Fallback>
                <p:oleObj name="Формула" r:id="rId14" imgW="16637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933056"/>
                        <a:ext cx="1728192" cy="256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620805"/>
              </p:ext>
            </p:extLst>
          </p:nvPr>
        </p:nvGraphicFramePr>
        <p:xfrm>
          <a:off x="1259632" y="4251665"/>
          <a:ext cx="2160240" cy="27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8" name="Формула" r:id="rId16" imgW="1828800" imgH="228600" progId="Equation.3">
                  <p:embed/>
                </p:oleObj>
              </mc:Choice>
              <mc:Fallback>
                <p:oleObj name="Формула" r:id="rId16" imgW="18288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251665"/>
                        <a:ext cx="2160240" cy="270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479134"/>
              </p:ext>
            </p:extLst>
          </p:nvPr>
        </p:nvGraphicFramePr>
        <p:xfrm>
          <a:off x="1331639" y="5229200"/>
          <a:ext cx="2256251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9" name="Формула" r:id="rId18" imgW="1790700" imgH="228600" progId="Equation.3">
                  <p:embed/>
                </p:oleObj>
              </mc:Choice>
              <mc:Fallback>
                <p:oleObj name="Формула" r:id="rId18" imgW="17907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39" y="5229200"/>
                        <a:ext cx="2256251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376784"/>
              </p:ext>
            </p:extLst>
          </p:nvPr>
        </p:nvGraphicFramePr>
        <p:xfrm>
          <a:off x="1763688" y="5570179"/>
          <a:ext cx="1440160" cy="307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0" name="Формула" r:id="rId20" imgW="1231366" imgH="253890" progId="Equation.3">
                  <p:embed/>
                </p:oleObj>
              </mc:Choice>
              <mc:Fallback>
                <p:oleObj name="Формула" r:id="rId20" imgW="1231366" imgH="25389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570179"/>
                        <a:ext cx="1440160" cy="3070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023509"/>
              </p:ext>
            </p:extLst>
          </p:nvPr>
        </p:nvGraphicFramePr>
        <p:xfrm>
          <a:off x="3419872" y="5547890"/>
          <a:ext cx="1656184" cy="28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1" name="Формула" r:id="rId22" imgW="1422400" imgH="241300" progId="Equation.3">
                  <p:embed/>
                </p:oleObj>
              </mc:Choice>
              <mc:Fallback>
                <p:oleObj name="Формула" r:id="rId22" imgW="1422400" imgH="2413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547890"/>
                        <a:ext cx="1656184" cy="288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946116"/>
              </p:ext>
            </p:extLst>
          </p:nvPr>
        </p:nvGraphicFramePr>
        <p:xfrm>
          <a:off x="5374746" y="5589240"/>
          <a:ext cx="925446" cy="252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2" name="Формула" r:id="rId24" imgW="736600" imgH="203200" progId="Equation.3">
                  <p:embed/>
                </p:oleObj>
              </mc:Choice>
              <mc:Fallback>
                <p:oleObj name="Формула" r:id="rId24" imgW="736600" imgH="203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4746" y="5589240"/>
                        <a:ext cx="925446" cy="252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716986"/>
              </p:ext>
            </p:extLst>
          </p:nvPr>
        </p:nvGraphicFramePr>
        <p:xfrm>
          <a:off x="6300192" y="5587755"/>
          <a:ext cx="1080120" cy="289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3" name="Формула" r:id="rId26" imgW="927100" imgH="241300" progId="Equation.3">
                  <p:embed/>
                </p:oleObj>
              </mc:Choice>
              <mc:Fallback>
                <p:oleObj name="Формула" r:id="rId26" imgW="927100" imgH="2413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5587755"/>
                        <a:ext cx="1080120" cy="289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171738"/>
              </p:ext>
            </p:extLst>
          </p:nvPr>
        </p:nvGraphicFramePr>
        <p:xfrm>
          <a:off x="2411760" y="4498833"/>
          <a:ext cx="174019" cy="298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4" name="Формула" r:id="rId28" imgW="139700" imgH="228600" progId="Equation.3">
                  <p:embed/>
                </p:oleObj>
              </mc:Choice>
              <mc:Fallback>
                <p:oleObj name="Формула" r:id="rId28" imgW="13970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498833"/>
                        <a:ext cx="174019" cy="2983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25375"/>
              </p:ext>
            </p:extLst>
          </p:nvPr>
        </p:nvGraphicFramePr>
        <p:xfrm>
          <a:off x="3419872" y="4466762"/>
          <a:ext cx="216024" cy="33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5" name="Формула" r:id="rId30" imgW="164957" imgH="241091" progId="Equation.3">
                  <p:embed/>
                </p:oleObj>
              </mc:Choice>
              <mc:Fallback>
                <p:oleObj name="Формула" r:id="rId30" imgW="164957" imgH="241091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466762"/>
                        <a:ext cx="216024" cy="3303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Рисунок 2" descr="Logo SFU_bronze.png"/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37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28600"/>
            <a:ext cx="7506416" cy="990600"/>
          </a:xfrm>
        </p:spPr>
        <p:txBody>
          <a:bodyPr vert="horz" anchor="ctr">
            <a:noAutofit/>
          </a:bodyPr>
          <a:lstStyle/>
          <a:p>
            <a:pPr algn="r"/>
            <a:r>
              <a:rPr lang="ru-RU" sz="2800" dirty="0"/>
              <a:t>МЕТОДИКА ПРОЕКТИРОВАНИЯ ПОДСХЕМЫ МЕТАДАННЫХ СТРУКТУРНО-НЕЗАВИСИМОЙ БАЗЫ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23928" y="2245568"/>
            <a:ext cx="4994520" cy="377572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/>
              <a:t>Определить набор и структуру метаданных. Реализовать их в виде сущностей логической модели</a:t>
            </a:r>
            <a:r>
              <a:rPr lang="ru-RU" dirty="0" smtClean="0"/>
              <a:t>.</a:t>
            </a:r>
          </a:p>
          <a:p>
            <a:pPr marL="0" indent="0">
              <a:buFont typeface="Wingdings"/>
              <a:buNone/>
            </a:pPr>
            <a:endParaRPr lang="ru-RU" sz="1050" dirty="0" smtClean="0"/>
          </a:p>
          <a:p>
            <a:pPr lvl="1" algn="just"/>
            <a:r>
              <a:rPr lang="ru-RU" sz="1900" b="1" i="1" dirty="0" smtClean="0"/>
              <a:t>Шаг 1</a:t>
            </a:r>
            <a:r>
              <a:rPr lang="ru-RU" sz="1900" b="1" dirty="0" smtClean="0"/>
              <a:t>.</a:t>
            </a:r>
            <a:r>
              <a:rPr lang="ru-RU" sz="1900" dirty="0" smtClean="0"/>
              <a:t> Определить способы представления множества сущностей </a:t>
            </a:r>
            <a:r>
              <a:rPr lang="en-US" sz="1900" b="1" i="1" dirty="0" smtClean="0"/>
              <a:t>E</a:t>
            </a:r>
            <a:r>
              <a:rPr lang="ru-RU" sz="1900" dirty="0" smtClean="0"/>
              <a:t> и множества атрибутов </a:t>
            </a:r>
            <a:r>
              <a:rPr lang="ru-RU" sz="1900" b="1" i="1" dirty="0" smtClean="0"/>
              <a:t>А</a:t>
            </a:r>
            <a:r>
              <a:rPr lang="ru-RU" sz="1900" dirty="0" smtClean="0"/>
              <a:t> в рамках реляционных технологий и специфицировать соответствующие сущности логической модели.</a:t>
            </a:r>
          </a:p>
          <a:p>
            <a:pPr marL="365760" lvl="1" indent="0">
              <a:buFont typeface="Wingdings 2"/>
              <a:buNone/>
            </a:pPr>
            <a:r>
              <a:rPr lang="ru-RU" sz="1900" dirty="0" smtClean="0"/>
              <a:t> </a:t>
            </a:r>
          </a:p>
          <a:p>
            <a:pPr lvl="1" algn="just"/>
            <a:r>
              <a:rPr lang="ru-RU" sz="1900" b="1" i="1" dirty="0" smtClean="0"/>
              <a:t>Шаг 2</a:t>
            </a:r>
            <a:r>
              <a:rPr lang="ru-RU" sz="1900" b="1" dirty="0" smtClean="0"/>
              <a:t>.</a:t>
            </a:r>
            <a:r>
              <a:rPr lang="ru-RU" sz="1900" dirty="0" smtClean="0"/>
              <a:t> Определить реализации  для отношений  </a:t>
            </a:r>
            <a:r>
              <a:rPr lang="en-US" sz="1900" b="1" i="1" dirty="0" smtClean="0"/>
              <a:t>S</a:t>
            </a:r>
            <a:r>
              <a:rPr lang="en-US" sz="1900" dirty="0" smtClean="0"/>
              <a:t>, </a:t>
            </a:r>
            <a:r>
              <a:rPr lang="en-US" sz="1900" b="1" i="1" dirty="0" smtClean="0"/>
              <a:t>R</a:t>
            </a:r>
            <a:r>
              <a:rPr lang="en-US" sz="1900" dirty="0" smtClean="0"/>
              <a:t> </a:t>
            </a:r>
            <a:r>
              <a:rPr lang="ru-RU" sz="1900" dirty="0" smtClean="0"/>
              <a:t>И </a:t>
            </a:r>
            <a:r>
              <a:rPr lang="en-US" sz="1900" b="1" i="1" dirty="0" smtClean="0"/>
              <a:t>L</a:t>
            </a:r>
            <a:r>
              <a:rPr lang="ru-RU" sz="1900" dirty="0" smtClean="0"/>
              <a:t>. Преобразовать реализации в соответствующие сущности логической модели. </a:t>
            </a:r>
            <a:r>
              <a:rPr lang="ru-RU" sz="1900" b="1" dirty="0" smtClean="0"/>
              <a:t> </a:t>
            </a:r>
            <a:endParaRPr lang="ru-RU" sz="1900" dirty="0" smtClean="0"/>
          </a:p>
          <a:p>
            <a:endParaRPr lang="ru-RU" sz="2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779319"/>
              </p:ext>
            </p:extLst>
          </p:nvPr>
        </p:nvGraphicFramePr>
        <p:xfrm>
          <a:off x="107504" y="1844824"/>
          <a:ext cx="4103762" cy="495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Visio" r:id="rId4" imgW="5273104" imgH="6353226" progId="Visio.Drawing.11">
                  <p:embed/>
                </p:oleObj>
              </mc:Choice>
              <mc:Fallback>
                <p:oleObj name="Visio" r:id="rId4" imgW="5273104" imgH="635322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844824"/>
                        <a:ext cx="4103762" cy="4950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2" descr="Logo SFU_bronze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0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892" y="228600"/>
            <a:ext cx="7703155" cy="990600"/>
          </a:xfrm>
        </p:spPr>
        <p:txBody>
          <a:bodyPr vert="horz" anchor="ctr">
            <a:noAutofit/>
          </a:bodyPr>
          <a:lstStyle/>
          <a:p>
            <a:pPr algn="r"/>
            <a:r>
              <a:rPr lang="ru-RU" sz="2800" dirty="0"/>
              <a:t>МЕТОДИКА ПРОЕКТИРОВАНИЯ ПОДСХЕМЫ ДАННЫХ СТРУКТУРНО-НЕЗАВИСИМОЙ БАЗЫ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23928" y="2245568"/>
            <a:ext cx="4994520" cy="44958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600" dirty="0"/>
              <a:t>Определение типов данных и разработка подсхемы данных в виде конечного набора однотипных </a:t>
            </a:r>
            <a:r>
              <a:rPr lang="ru-RU" sz="2600" dirty="0" smtClean="0"/>
              <a:t>сущностей. </a:t>
            </a:r>
            <a:endParaRPr lang="ru-RU" sz="2600" dirty="0"/>
          </a:p>
          <a:p>
            <a:endParaRPr lang="ru-RU" sz="1200" dirty="0"/>
          </a:p>
          <a:p>
            <a:pPr lvl="1" algn="just"/>
            <a:r>
              <a:rPr lang="ru-RU" sz="2200" b="1" i="1" dirty="0"/>
              <a:t>Шаг </a:t>
            </a:r>
            <a:r>
              <a:rPr lang="ru-RU" sz="2200" b="1" i="1" dirty="0" smtClean="0"/>
              <a:t>1.</a:t>
            </a:r>
            <a:r>
              <a:rPr lang="ru-RU" sz="2200" i="1" dirty="0" smtClean="0"/>
              <a:t> </a:t>
            </a:r>
            <a:r>
              <a:rPr lang="ru-RU" sz="2200" dirty="0"/>
              <a:t>В рамках заранее известной цели применения СНБД определить множество </a:t>
            </a:r>
            <a:r>
              <a:rPr lang="ru-RU" sz="2200" b="1" i="1" dirty="0"/>
              <a:t>С</a:t>
            </a:r>
            <a:r>
              <a:rPr lang="ru-RU" sz="2200" dirty="0"/>
              <a:t>  областей допустимых значений, необходимых для хранения всевозможных данных предметных областей, а также множество  </a:t>
            </a:r>
            <a:r>
              <a:rPr lang="en-US" sz="2200" b="1" i="1" dirty="0"/>
              <a:t>N</a:t>
            </a:r>
            <a:r>
              <a:rPr lang="en-US" sz="2200" dirty="0"/>
              <a:t> </a:t>
            </a:r>
            <a:r>
              <a:rPr lang="ru-RU" sz="2200" dirty="0"/>
              <a:t> имен областей допустимых значений. Задать соответствие</a:t>
            </a:r>
            <a:r>
              <a:rPr lang="ru-RU" sz="2200" b="1" i="1" dirty="0"/>
              <a:t> </a:t>
            </a:r>
            <a:r>
              <a:rPr lang="en-US" sz="2200" b="1" i="1" dirty="0"/>
              <a:t>T </a:t>
            </a:r>
            <a:r>
              <a:rPr lang="ru-RU" sz="2200" dirty="0"/>
              <a:t>, на базе которого определяются базовые типы данных СНБД. </a:t>
            </a:r>
          </a:p>
          <a:p>
            <a:pPr lvl="1"/>
            <a:endParaRPr lang="ru-RU" sz="1200" dirty="0"/>
          </a:p>
          <a:p>
            <a:pPr lvl="1"/>
            <a:r>
              <a:rPr lang="ru-RU" sz="2200" b="1" i="1" dirty="0"/>
              <a:t>Шаг </a:t>
            </a:r>
            <a:r>
              <a:rPr lang="ru-RU" sz="2200" b="1" i="1" dirty="0" smtClean="0"/>
              <a:t>2.</a:t>
            </a:r>
            <a:r>
              <a:rPr lang="ru-RU" sz="2200" dirty="0" smtClean="0"/>
              <a:t> </a:t>
            </a:r>
            <a:r>
              <a:rPr lang="ru-RU" sz="2200" dirty="0"/>
              <a:t>Определить мощность соответствия</a:t>
            </a:r>
            <a:r>
              <a:rPr lang="ru-RU" sz="2200" b="1" i="1" dirty="0"/>
              <a:t> </a:t>
            </a:r>
            <a:r>
              <a:rPr lang="en-US" sz="2200" b="1" i="1" dirty="0"/>
              <a:t>T </a:t>
            </a:r>
            <a:r>
              <a:rPr lang="ru-RU" sz="2200" dirty="0"/>
              <a:t> и создать соответствующее количество идентичных </a:t>
            </a:r>
            <a:r>
              <a:rPr lang="ru-RU" sz="2200" dirty="0" smtClean="0"/>
              <a:t>сущностей, </a:t>
            </a:r>
            <a:r>
              <a:rPr lang="ru-RU" sz="2200" dirty="0"/>
              <a:t>являющихся реализацией отношения</a:t>
            </a:r>
            <a:r>
              <a:rPr lang="en-US" sz="2200" dirty="0"/>
              <a:t> </a:t>
            </a:r>
            <a:r>
              <a:rPr lang="en-US" sz="2200" b="1" i="1" dirty="0"/>
              <a:t>V</a:t>
            </a:r>
            <a:r>
              <a:rPr lang="ru-RU" sz="2200" dirty="0"/>
              <a:t>.</a:t>
            </a:r>
          </a:p>
          <a:p>
            <a:pPr marL="365760" lvl="1" indent="0" algn="just">
              <a:buNone/>
            </a:pPr>
            <a:endParaRPr lang="ru-RU" sz="1900" dirty="0" smtClean="0"/>
          </a:p>
          <a:p>
            <a:endParaRPr lang="ru-RU" sz="2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115235"/>
              </p:ext>
            </p:extLst>
          </p:nvPr>
        </p:nvGraphicFramePr>
        <p:xfrm>
          <a:off x="72008" y="1700808"/>
          <a:ext cx="4572000" cy="4960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Visio" r:id="rId4" imgW="5292263" imgH="5580157" progId="Visio.Drawing.11">
                  <p:embed/>
                </p:oleObj>
              </mc:Choice>
              <mc:Fallback>
                <p:oleObj name="Visio" r:id="rId4" imgW="5292263" imgH="558015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8" y="1700808"/>
                        <a:ext cx="4572000" cy="4960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2" descr="Logo SFU_bronze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9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r"/>
            <a:r>
              <a:rPr lang="ru-RU" sz="2800" dirty="0"/>
              <a:t>МЕТОДИКА ФОРМИРОВАНИЯ СВЯЗЕЙ МЕЖДУ ПОДСХЕМАМИ ДАННЫХ И МЕТАДАННЫХ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23928" y="2245568"/>
            <a:ext cx="5112568" cy="461243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100" dirty="0"/>
              <a:t>Определение и спецификация связей между </a:t>
            </a:r>
            <a:r>
              <a:rPr lang="ru-RU" sz="3100" dirty="0" smtClean="0"/>
              <a:t>сущностями из </a:t>
            </a:r>
            <a:r>
              <a:rPr lang="ru-RU" sz="3100" dirty="0"/>
              <a:t>подсхемы метаданных и подсхемы данных, реализация полученной структуры в виде логической </a:t>
            </a:r>
            <a:r>
              <a:rPr lang="en-US" sz="3100" dirty="0" smtClean="0"/>
              <a:t>IDEF1x</a:t>
            </a:r>
            <a:r>
              <a:rPr lang="ru-RU" sz="3100" dirty="0" smtClean="0"/>
              <a:t>-диаграммы</a:t>
            </a:r>
            <a:r>
              <a:rPr lang="ru-RU" sz="3100" i="1" dirty="0"/>
              <a:t>.</a:t>
            </a:r>
            <a:endParaRPr lang="en-US" sz="3100" i="1" dirty="0"/>
          </a:p>
          <a:p>
            <a:endParaRPr lang="ru-RU" sz="1400" dirty="0"/>
          </a:p>
          <a:p>
            <a:pPr lvl="1" algn="just"/>
            <a:r>
              <a:rPr lang="ru-RU" b="1" i="1" dirty="0"/>
              <a:t>Шаг </a:t>
            </a:r>
            <a:r>
              <a:rPr lang="ru-RU" b="1" i="1" dirty="0" smtClean="0"/>
              <a:t>1.</a:t>
            </a:r>
            <a:r>
              <a:rPr lang="ru-RU" dirty="0" smtClean="0"/>
              <a:t> </a:t>
            </a:r>
            <a:r>
              <a:rPr lang="ru-RU" dirty="0"/>
              <a:t>Определить для каждой полученной на 1-4 шаге </a:t>
            </a:r>
            <a:r>
              <a:rPr lang="ru-RU" dirty="0" smtClean="0"/>
              <a:t>сущности естественные </a:t>
            </a:r>
            <a:r>
              <a:rPr lang="ru-RU" dirty="0"/>
              <a:t>первичные ключи, при невозможности – ввести в </a:t>
            </a:r>
            <a:r>
              <a:rPr lang="ru-RU" dirty="0" smtClean="0"/>
              <a:t>сущности атрибуты с </a:t>
            </a:r>
            <a:r>
              <a:rPr lang="ru-RU" dirty="0"/>
              <a:t>искусственными первичными ключами.</a:t>
            </a:r>
            <a:endParaRPr lang="en-US" dirty="0"/>
          </a:p>
          <a:p>
            <a:pPr lvl="1"/>
            <a:endParaRPr lang="ru-RU" sz="1400" dirty="0"/>
          </a:p>
          <a:p>
            <a:pPr lvl="1" algn="just"/>
            <a:r>
              <a:rPr lang="ru-RU" b="1" i="1" dirty="0"/>
              <a:t>Шаг </a:t>
            </a:r>
            <a:r>
              <a:rPr lang="ru-RU" b="1" i="1" dirty="0" smtClean="0"/>
              <a:t>2.</a:t>
            </a:r>
            <a:r>
              <a:rPr lang="ru-RU" dirty="0" smtClean="0"/>
              <a:t> </a:t>
            </a:r>
            <a:r>
              <a:rPr lang="ru-RU" dirty="0"/>
              <a:t>На основе полученного набора </a:t>
            </a:r>
            <a:r>
              <a:rPr lang="ru-RU" dirty="0" smtClean="0"/>
              <a:t>сущностей с </a:t>
            </a:r>
            <a:r>
              <a:rPr lang="ru-RU" dirty="0"/>
              <a:t>первичными ключами специфицировать связи между </a:t>
            </a:r>
            <a:r>
              <a:rPr lang="ru-RU" dirty="0" smtClean="0"/>
              <a:t>ними и </a:t>
            </a:r>
            <a:r>
              <a:rPr lang="ru-RU" dirty="0"/>
              <a:t>организовать две взаимосвязанные подсхемы: </a:t>
            </a:r>
            <a:endParaRPr lang="ru-RU" dirty="0" smtClean="0"/>
          </a:p>
          <a:p>
            <a:pPr lvl="2" algn="just"/>
            <a:r>
              <a:rPr lang="ru-RU" dirty="0" smtClean="0"/>
              <a:t>подсхему </a:t>
            </a:r>
            <a:r>
              <a:rPr lang="ru-RU" dirty="0"/>
              <a:t>метаданных, в которой будет храниться логическая структура пользовательской </a:t>
            </a:r>
            <a:r>
              <a:rPr lang="ru-RU" dirty="0" smtClean="0"/>
              <a:t>БД</a:t>
            </a:r>
            <a:endParaRPr lang="en-US" dirty="0" smtClean="0"/>
          </a:p>
          <a:p>
            <a:pPr lvl="2" algn="just"/>
            <a:r>
              <a:rPr lang="ru-RU" dirty="0" smtClean="0"/>
              <a:t>подсхему </a:t>
            </a:r>
            <a:r>
              <a:rPr lang="ru-RU" dirty="0"/>
              <a:t>данных, в которой будут храниться пользовательские данные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832356"/>
              </p:ext>
            </p:extLst>
          </p:nvPr>
        </p:nvGraphicFramePr>
        <p:xfrm>
          <a:off x="0" y="1556792"/>
          <a:ext cx="4323580" cy="502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Visio" r:id="rId4" imgW="5106608" imgH="5942635" progId="Visio.Drawing.11">
                  <p:embed/>
                </p:oleObj>
              </mc:Choice>
              <mc:Fallback>
                <p:oleObj name="Visio" r:id="rId4" imgW="5106608" imgH="594263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6792"/>
                        <a:ext cx="4323580" cy="5025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2" descr="Logo SFU_bronze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9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892" y="228600"/>
            <a:ext cx="7703155" cy="990600"/>
          </a:xfrm>
        </p:spPr>
        <p:txBody>
          <a:bodyPr vert="horz" anchor="ctr">
            <a:normAutofit/>
          </a:bodyPr>
          <a:lstStyle/>
          <a:p>
            <a:pPr algn="r"/>
            <a:r>
              <a:rPr lang="ru-RU" sz="2800" dirty="0"/>
              <a:t>РАЗРАБОТКА СТРУКТУРНО-НЕЗАВИСИМОЙ БД </a:t>
            </a:r>
            <a:r>
              <a:rPr lang="en-US" sz="2800" dirty="0" err="1"/>
              <a:t>SiDB</a:t>
            </a:r>
            <a:r>
              <a:rPr lang="ru-RU" sz="2800" dirty="0"/>
              <a:t> С ПОМОЩЬЮ ПРЕДЛОЖЕННОГО МЕТОДА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76056" y="1509530"/>
            <a:ext cx="4088949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600" dirty="0" smtClean="0"/>
              <a:t>Подсхема метаданных:</a:t>
            </a:r>
          </a:p>
          <a:p>
            <a:pPr lvl="1" algn="just">
              <a:spcBef>
                <a:spcPts val="0"/>
              </a:spcBef>
            </a:pPr>
            <a:r>
              <a:rPr lang="ru-RU" sz="1400" dirty="0" smtClean="0"/>
              <a:t>Иерархический справочник</a:t>
            </a:r>
          </a:p>
          <a:p>
            <a:pPr lvl="1" algn="just">
              <a:spcBef>
                <a:spcPts val="0"/>
              </a:spcBef>
            </a:pPr>
            <a:r>
              <a:rPr lang="ru-RU" sz="1400" dirty="0" smtClean="0"/>
              <a:t>Справочник экземпляров</a:t>
            </a:r>
          </a:p>
          <a:p>
            <a:pPr lvl="1" algn="just">
              <a:spcBef>
                <a:spcPts val="0"/>
              </a:spcBef>
            </a:pPr>
            <a:r>
              <a:rPr lang="ru-RU" sz="1400" dirty="0" smtClean="0"/>
              <a:t>Справочник структур</a:t>
            </a:r>
          </a:p>
          <a:p>
            <a:pPr algn="just">
              <a:spcBef>
                <a:spcPts val="200"/>
              </a:spcBef>
            </a:pPr>
            <a:r>
              <a:rPr lang="ru-RU" sz="1600" dirty="0" smtClean="0"/>
              <a:t>Подсхема данных:</a:t>
            </a:r>
          </a:p>
          <a:p>
            <a:pPr lvl="1" algn="just">
              <a:spcBef>
                <a:spcPts val="0"/>
              </a:spcBef>
            </a:pPr>
            <a:r>
              <a:rPr lang="ru-RU" sz="1400" dirty="0" smtClean="0"/>
              <a:t>7 типов пользовательских данных</a:t>
            </a:r>
          </a:p>
          <a:p>
            <a:pPr lvl="1" algn="just">
              <a:spcBef>
                <a:spcPts val="0"/>
              </a:spcBef>
            </a:pPr>
            <a:r>
              <a:rPr lang="ru-RU" sz="1400" dirty="0" smtClean="0"/>
              <a:t>Дополнительный системный тип данных – ссылка на экземпляр сущности</a:t>
            </a:r>
          </a:p>
        </p:txBody>
      </p:sp>
      <p:pic>
        <p:nvPicPr>
          <p:cNvPr id="7" name="Рисунок 2" descr="Logo SFU_bronze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83436"/>
              </p:ext>
            </p:extLst>
          </p:nvPr>
        </p:nvGraphicFramePr>
        <p:xfrm>
          <a:off x="129337" y="1507324"/>
          <a:ext cx="7394991" cy="5353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Visio" r:id="rId6" imgW="11368770" imgH="8224466" progId="Visio.Drawing.11">
                  <p:embed/>
                </p:oleObj>
              </mc:Choice>
              <mc:Fallback>
                <p:oleObj name="Visio" r:id="rId6" imgW="11368770" imgH="822446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37" y="1507324"/>
                        <a:ext cx="7394991" cy="5353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24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6456" cy="990600"/>
          </a:xfrm>
        </p:spPr>
        <p:txBody>
          <a:bodyPr vert="horz" anchor="ctr">
            <a:noAutofit/>
          </a:bodyPr>
          <a:lstStyle/>
          <a:p>
            <a:pPr algn="r"/>
            <a:r>
              <a:rPr lang="ru-RU" sz="2800" dirty="0"/>
              <a:t>СРАВНИТЕЛЬНАЯ ОЦЕНКА ПРОИЗВОДИТЕЛЬНОСТИ РЕЛЯЦИОННОЙ И СТРУКТУРНО-НЕЗАВИСИМОЙ БД </a:t>
            </a:r>
            <a:r>
              <a:rPr lang="en-US" sz="2800" dirty="0" err="1"/>
              <a:t>SiDB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937458"/>
              </p:ext>
            </p:extLst>
          </p:nvPr>
        </p:nvGraphicFramePr>
        <p:xfrm>
          <a:off x="107504" y="1527004"/>
          <a:ext cx="4248472" cy="1648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/>
                <a:gridCol w="3312368"/>
              </a:tblGrid>
              <a:tr h="360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Параметр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Значение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Тип ЦП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Mobile DualCore Intel Core 2 Duo T5800, 2000 MHz (10 x 200)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1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ОЗУ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3072 </a:t>
                      </a:r>
                      <a:r>
                        <a:rPr lang="en-US" sz="1400">
                          <a:effectLst/>
                        </a:rPr>
                        <a:t>Mb DDR</a:t>
                      </a: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60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MS Windows</a:t>
                      </a:r>
                      <a:r>
                        <a:rPr lang="ru-RU" sz="1400" dirty="0">
                          <a:effectLst/>
                        </a:rPr>
                        <a:t> 7 </a:t>
                      </a:r>
                      <a:r>
                        <a:rPr lang="en-US" sz="1400" dirty="0">
                          <a:effectLst/>
                        </a:rPr>
                        <a:t>Professional SP 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28188"/>
              </p:ext>
            </p:extLst>
          </p:nvPr>
        </p:nvGraphicFramePr>
        <p:xfrm>
          <a:off x="179512" y="3228306"/>
          <a:ext cx="4648148" cy="3629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961"/>
                <a:gridCol w="842648"/>
                <a:gridCol w="1138475"/>
                <a:gridCol w="93889"/>
                <a:gridCol w="1134175"/>
              </a:tblGrid>
              <a:tr h="21102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Тип выборки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Среднее затраченное время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Реляционная БД</a:t>
                      </a:r>
                      <a:r>
                        <a:rPr lang="en-US" sz="1400">
                          <a:effectLst/>
                        </a:rPr>
                        <a:t>, ms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СНБД</a:t>
                      </a:r>
                      <a:r>
                        <a:rPr lang="en-US" sz="1400">
                          <a:effectLst/>
                        </a:rPr>
                        <a:t>, ms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</a:tr>
              <a:tr h="370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1000 записей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401,3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</a:tr>
              <a:tr h="370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10000 записей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r>
                        <a:rPr lang="ru-RU" sz="1400">
                          <a:effectLst/>
                        </a:rPr>
                        <a:t>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450</a:t>
                      </a:r>
                      <a:r>
                        <a:rPr lang="ru-RU" sz="1400">
                          <a:effectLst/>
                        </a:rPr>
                        <a:t>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</a:tr>
              <a:tr h="370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100000 записей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r>
                        <a:rPr lang="ru-RU" sz="1400">
                          <a:effectLst/>
                        </a:rPr>
                        <a:t>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612</a:t>
                      </a:r>
                      <a:r>
                        <a:rPr lang="ru-RU" sz="1400">
                          <a:effectLst/>
                        </a:rPr>
                        <a:t>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</a:tr>
              <a:tr h="370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300000 записей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r>
                        <a:rPr lang="ru-RU" sz="1400">
                          <a:effectLst/>
                        </a:rPr>
                        <a:t>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760</a:t>
                      </a:r>
                      <a:r>
                        <a:rPr lang="ru-RU" sz="1400">
                          <a:effectLst/>
                        </a:rPr>
                        <a:t>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</a:tr>
              <a:tr h="370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500000 записей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r>
                        <a:rPr lang="ru-RU" sz="1400">
                          <a:effectLst/>
                        </a:rPr>
                        <a:t>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941</a:t>
                      </a:r>
                      <a:r>
                        <a:rPr lang="ru-RU" sz="1400">
                          <a:effectLst/>
                        </a:rPr>
                        <a:t>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</a:tr>
              <a:tr h="370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1000000 записей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r>
                        <a:rPr lang="ru-RU" sz="1400">
                          <a:effectLst/>
                        </a:rPr>
                        <a:t>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1150</a:t>
                      </a:r>
                      <a:r>
                        <a:rPr lang="ru-RU" sz="1400">
                          <a:effectLst/>
                        </a:rPr>
                        <a:t>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</a:tr>
              <a:tr h="42205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Выборка с условием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05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Выборка значений всех атрибутов </a:t>
                      </a:r>
                      <a:r>
                        <a:rPr lang="ru-RU" sz="1400" dirty="0" smtClean="0">
                          <a:effectLst/>
                        </a:rPr>
                        <a:t>одной сущности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552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489" marR="684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48105906"/>
              </p:ext>
            </p:extLst>
          </p:nvPr>
        </p:nvGraphicFramePr>
        <p:xfrm>
          <a:off x="5148064" y="2492896"/>
          <a:ext cx="37158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2" descr="Logo SFU_bronze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8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r"/>
            <a:r>
              <a:rPr lang="ru-RU" sz="2800" dirty="0"/>
              <a:t>ЗАДАЧА </a:t>
            </a:r>
            <a:r>
              <a:rPr lang="ru-RU" sz="2800" dirty="0" smtClean="0"/>
              <a:t>ОБЕСПЕЧЕНИЯ ГИБКОСТИ БАЗ ДАННЫХ ИНФОРМАЦИОННЫХ СИСТЕМ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sz="2800" dirty="0" smtClean="0"/>
              <a:t>Снижение сложности хранения данных в условиях неопределенности их структуры:</a:t>
            </a:r>
          </a:p>
          <a:p>
            <a:pPr lvl="1" algn="just"/>
            <a:r>
              <a:rPr lang="ru-RU" sz="1800" dirty="0" smtClean="0"/>
              <a:t>Использование доступных и широко распространенных инструментов;  </a:t>
            </a:r>
          </a:p>
          <a:p>
            <a:pPr lvl="1" algn="just"/>
            <a:r>
              <a:rPr lang="ru-RU" sz="1800" dirty="0" smtClean="0"/>
              <a:t>Обеспечение достаточной производительности средств хранения;</a:t>
            </a:r>
          </a:p>
          <a:p>
            <a:pPr lvl="1" algn="just"/>
            <a:r>
              <a:rPr lang="ru-RU" sz="1800" dirty="0" smtClean="0"/>
              <a:t>Выработка единых моделей и методов разработки средств хранения данных.</a:t>
            </a:r>
            <a:endParaRPr lang="ru-RU" sz="1800" dirty="0"/>
          </a:p>
          <a:p>
            <a:pPr algn="just"/>
            <a:r>
              <a:rPr lang="ru-RU" sz="2800" dirty="0" smtClean="0"/>
              <a:t>Снижение стоимости внесения изменений:</a:t>
            </a:r>
          </a:p>
          <a:p>
            <a:pPr lvl="1" algn="just"/>
            <a:r>
              <a:rPr lang="ru-RU" sz="1800" dirty="0" smtClean="0"/>
              <a:t>Минимизация влияния изменений в структуре на работоспособность информационных систем;</a:t>
            </a:r>
          </a:p>
          <a:p>
            <a:pPr lvl="1" algn="just"/>
            <a:r>
              <a:rPr lang="ru-RU" sz="1800" dirty="0" smtClean="0"/>
              <a:t>Смягчение требований по знанию технических аспектов проектирования баз данных;</a:t>
            </a:r>
          </a:p>
          <a:p>
            <a:pPr lvl="1" algn="just"/>
            <a:r>
              <a:rPr lang="ru-RU" sz="1800" dirty="0" smtClean="0"/>
              <a:t>Минимизация сроков внесения изменений в пользовательские структуры данных.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2" descr="Logo SFU_bronze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8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r"/>
            <a:r>
              <a:rPr lang="ru-RU" sz="2800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47500" lnSpcReduction="20000"/>
          </a:bodyPr>
          <a:lstStyle/>
          <a:p>
            <a:pPr lvl="0" algn="just"/>
            <a:r>
              <a:rPr lang="ru-RU" sz="4400" dirty="0"/>
              <a:t>Решена задача хранения данных с изменяемой структурой;</a:t>
            </a:r>
          </a:p>
          <a:p>
            <a:pPr algn="just"/>
            <a:r>
              <a:rPr lang="ru-RU" sz="4400" dirty="0" smtClean="0"/>
              <a:t>Выработаны </a:t>
            </a:r>
            <a:r>
              <a:rPr lang="ru-RU" sz="4400" dirty="0"/>
              <a:t>единые модели и методы разработки средств хранения данных с изменяемой структурой</a:t>
            </a:r>
          </a:p>
          <a:p>
            <a:pPr lvl="0" algn="just"/>
            <a:r>
              <a:rPr lang="ru-RU" sz="4600" dirty="0" smtClean="0"/>
              <a:t>Предоставлено методологическое обеспечение процесса проектирования новых моделей СНБД;</a:t>
            </a:r>
          </a:p>
          <a:p>
            <a:pPr lvl="0" algn="just"/>
            <a:r>
              <a:rPr lang="ru-RU" sz="4600" dirty="0" smtClean="0"/>
              <a:t>Обеспечена возможность формального описания как новых, так и уже известных моделей СНБД с помощью предложенных моделей; </a:t>
            </a:r>
          </a:p>
          <a:p>
            <a:pPr lvl="0" algn="just"/>
            <a:r>
              <a:rPr lang="ru-RU" sz="4600" dirty="0" smtClean="0"/>
              <a:t>Сохранено достаточное быстродействие </a:t>
            </a:r>
            <a:r>
              <a:rPr lang="ru-RU" sz="4600" dirty="0"/>
              <a:t>операций с </a:t>
            </a:r>
            <a:r>
              <a:rPr lang="ru-RU" sz="4600" dirty="0" smtClean="0"/>
              <a:t>данными в СНБД. </a:t>
            </a:r>
          </a:p>
          <a:p>
            <a:pPr lvl="0" algn="just"/>
            <a:r>
              <a:rPr lang="ru-RU" sz="4600" dirty="0" smtClean="0"/>
              <a:t>Обеспечена возможность снижения затрат на поддержку и модификацию структур пользовательских данных за счет отказа от привлечения </a:t>
            </a:r>
            <a:r>
              <a:rPr lang="ru-RU" sz="4600" dirty="0"/>
              <a:t>высококвалифицированных специалистов, занимающихся поддержкой работоспособности физического </a:t>
            </a:r>
            <a:r>
              <a:rPr lang="ru-RU" sz="4600" dirty="0" smtClean="0"/>
              <a:t>уровня.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Рисунок 2" descr="Logo SFU_bronze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5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r"/>
            <a:r>
              <a:rPr lang="ru-RU" sz="2800" dirty="0"/>
              <a:t>ПУБЛИКАЦИИ РЕЗУЛЬТАТОВ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506916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/>
              <a:t>Результаты исследования опубликованы в 1</a:t>
            </a:r>
            <a:r>
              <a:rPr lang="en-US" sz="1800" b="1" dirty="0" smtClean="0"/>
              <a:t>7</a:t>
            </a:r>
            <a:r>
              <a:rPr lang="ru-RU" sz="1800" b="1" dirty="0" smtClean="0"/>
              <a:t> печатных работах, в том числе: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800" b="1" i="1" dirty="0" smtClean="0"/>
              <a:t>Статьи </a:t>
            </a:r>
            <a:r>
              <a:rPr lang="ru-RU" sz="1800" b="1" i="1" dirty="0"/>
              <a:t>в ведущих научных журналах и изданиях, рекомендованных ВАК Министерства образования и науки РФ:</a:t>
            </a:r>
            <a:endParaRPr lang="ru-RU" sz="1800" i="1" dirty="0"/>
          </a:p>
          <a:p>
            <a:pPr marL="320040" lvl="1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Кучеров С.А., Рогозов Ю.И., Свиридов А.С., </a:t>
            </a:r>
            <a:r>
              <a:rPr lang="ru-RU" sz="1600" dirty="0" err="1"/>
              <a:t>Жибулис</a:t>
            </a:r>
            <a:r>
              <a:rPr lang="ru-RU" sz="1600" dirty="0"/>
              <a:t> Ю.А. Подход к реализации БД со статической структурой на основе модели данных EAV // Известия Южного федерального университета. Технические науки. 2010. Т. 103. № 2. С. 87-92.</a:t>
            </a:r>
          </a:p>
          <a:p>
            <a:pPr marL="320040" lvl="1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Кучеров С.А., Рогозов Ю.И., Свиридов А.С. Метод построения структурно-независимых баз данных с использованием реляционных технологий // Новые технологии, Информационные технологии. 2011. №2. С.52-59.</a:t>
            </a:r>
          </a:p>
          <a:p>
            <a:pPr marL="320040" lvl="1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Кучеров С.А., Свиридов А.С., Шевченко О.В. Формализованная модель структурно-независимых баз данных. Структура и манипуляции // Информатизация и связь, 2011, № 3, с. 32-34</a:t>
            </a:r>
            <a:r>
              <a:rPr lang="ru-RU" sz="1600" dirty="0" smtClean="0"/>
              <a:t>.</a:t>
            </a:r>
            <a:r>
              <a:rPr lang="ru-RU" sz="1600" b="1" dirty="0"/>
              <a:t> </a:t>
            </a:r>
            <a:endParaRPr lang="ru-RU" sz="1600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800" b="1" i="1" dirty="0" smtClean="0"/>
              <a:t>Монография</a:t>
            </a:r>
            <a:r>
              <a:rPr lang="ru-RU" sz="1800" b="1" i="1" dirty="0"/>
              <a:t>:</a:t>
            </a:r>
            <a:endParaRPr lang="ru-RU" sz="1800" i="1" dirty="0"/>
          </a:p>
          <a:p>
            <a:pPr marL="320040" lvl="1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Рогозов Ю.И., Свиридов А.С., Кучеров С.А. Проектирование информационных систем на основе </a:t>
            </a:r>
            <a:r>
              <a:rPr lang="ru-RU" sz="1600" dirty="0" err="1"/>
              <a:t>метамоделирования</a:t>
            </a:r>
            <a:r>
              <a:rPr lang="ru-RU" sz="1600" dirty="0"/>
              <a:t>. Монография. </a:t>
            </a:r>
            <a:r>
              <a:rPr lang="ru-RU" sz="1600" dirty="0" err="1"/>
              <a:t>Lambert</a:t>
            </a:r>
            <a:r>
              <a:rPr lang="ru-RU" sz="1600" dirty="0"/>
              <a:t> </a:t>
            </a:r>
            <a:r>
              <a:rPr lang="ru-RU" sz="1600" dirty="0" err="1"/>
              <a:t>Academic</a:t>
            </a:r>
            <a:r>
              <a:rPr lang="ru-RU" sz="1600" dirty="0"/>
              <a:t> </a:t>
            </a:r>
            <a:r>
              <a:rPr lang="ru-RU" sz="1600" dirty="0" err="1"/>
              <a:t>Publishing</a:t>
            </a:r>
            <a:r>
              <a:rPr lang="ru-RU" sz="1600" dirty="0"/>
              <a:t>, Германия, 2011, ISBN 978-3-8465-4919-3</a:t>
            </a:r>
          </a:p>
          <a:p>
            <a:pPr marL="320040" lvl="1">
              <a:lnSpc>
                <a:spcPct val="120000"/>
              </a:lnSpc>
              <a:spcBef>
                <a:spcPts val="0"/>
              </a:spcBef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Рисунок 2" descr="Logo SFU_bronze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06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r"/>
            <a:r>
              <a:rPr lang="ru-RU" sz="2800" dirty="0"/>
              <a:t>АПРОБАЦИЯ И РЕАЛИЗАЦИЯ РЕЗУЛЬТАТОВ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5069160"/>
          </a:xfrm>
        </p:spPr>
        <p:txBody>
          <a:bodyPr>
            <a:normAutofit fontScale="92500" lnSpcReduction="1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/>
              <a:t>Научные </a:t>
            </a:r>
            <a:r>
              <a:rPr lang="ru-RU" sz="1600" dirty="0"/>
              <a:t>результаты, полученные в исследовании, докладывались и обсуждались на 4 международных и 4 всероссийских конференциях и коллоквиумах: </a:t>
            </a:r>
            <a:endParaRPr lang="ru-RU" sz="1600" b="1" dirty="0"/>
          </a:p>
          <a:p>
            <a:pPr marL="0" lvl="1">
              <a:lnSpc>
                <a:spcPct val="120000"/>
              </a:lnSpc>
              <a:spcBef>
                <a:spcPts val="0"/>
              </a:spcBef>
            </a:pPr>
            <a:r>
              <a:rPr lang="ru-RU" sz="1300" dirty="0" err="1" smtClean="0"/>
              <a:t>Мавлютовские</a:t>
            </a:r>
            <a:r>
              <a:rPr lang="ru-RU" sz="1300" dirty="0" smtClean="0"/>
              <a:t> чтения: Всероссийская молодёжная научная конференция (Уфа, 2009);</a:t>
            </a:r>
            <a:endParaRPr lang="ru-RU" sz="1300" b="1" dirty="0" smtClean="0"/>
          </a:p>
          <a:p>
            <a:pPr marL="0" lvl="1">
              <a:lnSpc>
                <a:spcPct val="120000"/>
              </a:lnSpc>
              <a:spcBef>
                <a:spcPts val="0"/>
              </a:spcBef>
            </a:pPr>
            <a:r>
              <a:rPr lang="ru-RU" sz="1300" dirty="0" smtClean="0"/>
              <a:t>VII Всероссийская научная конференция молодых ученых, аспирантов и студентов «Информационные технологии, системный анализ и управление» (Таганрог, 2009);</a:t>
            </a:r>
            <a:endParaRPr lang="ru-RU" sz="1300" b="1" dirty="0" smtClean="0"/>
          </a:p>
          <a:p>
            <a:pPr marL="0" lvl="1">
              <a:lnSpc>
                <a:spcPct val="120000"/>
              </a:lnSpc>
              <a:spcBef>
                <a:spcPts val="0"/>
              </a:spcBef>
            </a:pPr>
            <a:r>
              <a:rPr lang="ru-RU" sz="1300" dirty="0" smtClean="0"/>
              <a:t>Пятая международная конференция по Программному обеспечению и технологиям данных (</a:t>
            </a:r>
            <a:r>
              <a:rPr lang="ru-RU" sz="1300" dirty="0" err="1" smtClean="0"/>
              <a:t>the</a:t>
            </a:r>
            <a:r>
              <a:rPr lang="ru-RU" sz="1300" dirty="0" smtClean="0"/>
              <a:t> </a:t>
            </a:r>
            <a:r>
              <a:rPr lang="ru-RU" sz="1300" dirty="0" err="1" smtClean="0"/>
              <a:t>Fifth</a:t>
            </a:r>
            <a:r>
              <a:rPr lang="ru-RU" sz="1300" dirty="0" smtClean="0"/>
              <a:t> </a:t>
            </a:r>
            <a:r>
              <a:rPr lang="ru-RU" sz="1300" dirty="0" err="1" smtClean="0"/>
              <a:t>International</a:t>
            </a:r>
            <a:r>
              <a:rPr lang="ru-RU" sz="1300" dirty="0" smtClean="0"/>
              <a:t> </a:t>
            </a:r>
            <a:r>
              <a:rPr lang="ru-RU" sz="1300" dirty="0" err="1" smtClean="0"/>
              <a:t>Conference</a:t>
            </a:r>
            <a:r>
              <a:rPr lang="ru-RU" sz="1300" dirty="0" smtClean="0"/>
              <a:t> </a:t>
            </a:r>
            <a:r>
              <a:rPr lang="ru-RU" sz="1300" dirty="0" err="1" smtClean="0"/>
              <a:t>on</a:t>
            </a:r>
            <a:r>
              <a:rPr lang="ru-RU" sz="1300" dirty="0" smtClean="0"/>
              <a:t> </a:t>
            </a:r>
            <a:r>
              <a:rPr lang="ru-RU" sz="1300" dirty="0" err="1" smtClean="0"/>
              <a:t>Software</a:t>
            </a:r>
            <a:r>
              <a:rPr lang="ru-RU" sz="1300" dirty="0" smtClean="0"/>
              <a:t> </a:t>
            </a:r>
            <a:r>
              <a:rPr lang="ru-RU" sz="1300" dirty="0" err="1" smtClean="0"/>
              <a:t>and</a:t>
            </a:r>
            <a:r>
              <a:rPr lang="ru-RU" sz="1300" dirty="0" smtClean="0"/>
              <a:t> </a:t>
            </a:r>
            <a:r>
              <a:rPr lang="ru-RU" sz="1300" dirty="0" err="1" smtClean="0"/>
              <a:t>Data</a:t>
            </a:r>
            <a:r>
              <a:rPr lang="ru-RU" sz="1300" dirty="0" smtClean="0"/>
              <a:t> </a:t>
            </a:r>
            <a:r>
              <a:rPr lang="ru-RU" sz="1300" dirty="0" err="1" smtClean="0"/>
              <a:t>Technologies</a:t>
            </a:r>
            <a:r>
              <a:rPr lang="ru-RU" sz="1300" dirty="0" smtClean="0"/>
              <a:t>) </a:t>
            </a:r>
            <a:r>
              <a:rPr lang="en-US" sz="1300" dirty="0" smtClean="0"/>
              <a:t>ICSOFT</a:t>
            </a:r>
            <a:r>
              <a:rPr lang="ru-RU" sz="1300" dirty="0" smtClean="0"/>
              <a:t> 2010, (Греция, Афины, 2010)</a:t>
            </a:r>
            <a:endParaRPr lang="ru-RU" sz="1300" b="1" dirty="0" smtClean="0"/>
          </a:p>
          <a:p>
            <a:pPr marL="0" lvl="1">
              <a:lnSpc>
                <a:spcPct val="120000"/>
              </a:lnSpc>
              <a:spcBef>
                <a:spcPts val="0"/>
              </a:spcBef>
            </a:pPr>
            <a:r>
              <a:rPr lang="ru-RU" sz="1300" dirty="0" smtClean="0"/>
              <a:t>Международная научно-техническая конференция «Актуальные проблемы построения информационных систем и процессов» (Таганрог, 2010)</a:t>
            </a:r>
            <a:endParaRPr lang="ru-RU" sz="1300" b="1" dirty="0" smtClean="0"/>
          </a:p>
          <a:p>
            <a:pPr marL="0" lvl="1">
              <a:lnSpc>
                <a:spcPct val="120000"/>
              </a:lnSpc>
              <a:spcBef>
                <a:spcPts val="0"/>
              </a:spcBef>
            </a:pPr>
            <a:r>
              <a:rPr lang="ru-RU" sz="1300" dirty="0" smtClean="0"/>
              <a:t>VII</a:t>
            </a:r>
            <a:r>
              <a:rPr lang="en-US" sz="1300" dirty="0" smtClean="0"/>
              <a:t>I</a:t>
            </a:r>
            <a:r>
              <a:rPr lang="ru-RU" sz="1300" dirty="0" smtClean="0"/>
              <a:t> Всероссийская научная конференция молодых ученых, аспирантов и студентов «Информационные технологии, системный анализ и управление» (Таганрог, 2010);</a:t>
            </a:r>
            <a:endParaRPr lang="ru-RU" sz="1300" b="1" dirty="0" smtClean="0"/>
          </a:p>
          <a:p>
            <a:pPr marL="0" lvl="1">
              <a:lnSpc>
                <a:spcPct val="120000"/>
              </a:lnSpc>
              <a:spcBef>
                <a:spcPts val="0"/>
              </a:spcBef>
            </a:pPr>
            <a:r>
              <a:rPr lang="en-US" sz="1300" dirty="0" smtClean="0"/>
              <a:t>II </a:t>
            </a:r>
            <a:r>
              <a:rPr lang="ru-RU" sz="1300" dirty="0" smtClean="0"/>
              <a:t>Международная научно-техническая конференция «Технологии разработки информационных систем» (Таганрог, 2011);</a:t>
            </a:r>
            <a:endParaRPr lang="ru-RU" sz="1300" b="1" dirty="0" smtClean="0"/>
          </a:p>
          <a:p>
            <a:pPr marL="0" lvl="1">
              <a:lnSpc>
                <a:spcPct val="120000"/>
              </a:lnSpc>
              <a:spcBef>
                <a:spcPts val="0"/>
              </a:spcBef>
            </a:pPr>
            <a:r>
              <a:rPr lang="ru-RU" sz="1300" dirty="0" smtClean="0"/>
              <a:t>6-ой весенний/летний коллоквиум молодых исследователей в области программной инженерии «</a:t>
            </a:r>
            <a:r>
              <a:rPr lang="ru-RU" sz="1300" dirty="0" err="1" smtClean="0"/>
              <a:t>SYRCoSE</a:t>
            </a:r>
            <a:r>
              <a:rPr lang="ru-RU" sz="1300" dirty="0" smtClean="0"/>
              <a:t> 2012» (Пермь, 2012);</a:t>
            </a:r>
            <a:endParaRPr lang="ru-RU" sz="1300" b="1" dirty="0" smtClean="0"/>
          </a:p>
          <a:p>
            <a:pPr marL="0" lvl="1">
              <a:lnSpc>
                <a:spcPct val="120000"/>
              </a:lnSpc>
              <a:spcBef>
                <a:spcPts val="0"/>
              </a:spcBef>
            </a:pPr>
            <a:r>
              <a:rPr lang="en-US" sz="1300" dirty="0" smtClean="0"/>
              <a:t>III </a:t>
            </a:r>
            <a:r>
              <a:rPr lang="ru-RU" sz="1300" dirty="0" smtClean="0"/>
              <a:t>Международная научно-техническая конференция «Технологии разработки информационных систем» (Таганрог, 2012)</a:t>
            </a:r>
          </a:p>
          <a:p>
            <a:pPr marL="0" lvl="1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/>
              <a:t>Реализация результатов работы</a:t>
            </a:r>
            <a:r>
              <a:rPr lang="ru-RU" sz="1400" dirty="0" smtClean="0"/>
              <a:t>. Результаты </a:t>
            </a:r>
            <a:r>
              <a:rPr lang="ru-RU" sz="1400" dirty="0"/>
              <a:t>работы внедрены на предприятиях ООО НПП «</a:t>
            </a:r>
            <a:r>
              <a:rPr lang="ru-RU" sz="1400" dirty="0" err="1"/>
              <a:t>Дейманд</a:t>
            </a:r>
            <a:r>
              <a:rPr lang="ru-RU" sz="1400" dirty="0"/>
              <a:t>» и ОАО МРСК Северного Кавказа, что подтверждается соответствующими актами. Также результаты используются в ходе продолжающихся грантов РФФИ № 12-07-00202-а  и № 12-07-31190, госбюджетной НИР № 12355 и послужили основной для создания учебно-методических материалов по дисциплинам «Проектирование автоматизированных систем обработки информации и управления» и «Технологии разработки информационных систем на основе моделей», читаемых в ФГАОУ ВПО «Южный федеральный университет» для студентов специальности 230102 - Автоматизированные системы обработки информации и управления, а также для бакалавров и магистров направления 230100 – Информатика и вычислительная техника.</a:t>
            </a:r>
          </a:p>
          <a:p>
            <a:pPr marL="0" lvl="1">
              <a:lnSpc>
                <a:spcPct val="120000"/>
              </a:lnSpc>
              <a:spcBef>
                <a:spcPts val="0"/>
              </a:spcBef>
            </a:pPr>
            <a:endParaRPr lang="en-US" sz="13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Рисунок 2" descr="Logo SFU_bronze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7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1214438"/>
            <a:ext cx="8410575" cy="1724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 descr="Logo SFU_bron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360957"/>
            <a:ext cx="25717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4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r"/>
            <a:r>
              <a:rPr lang="ru-RU" sz="2800" dirty="0"/>
              <a:t>АКТУАЛЬНОСТЬ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Существующие модели данных не обеспечивают возможности модификации структуры данных без внесения изменений в механизмы доступа к </a:t>
            </a:r>
            <a:r>
              <a:rPr lang="ru-RU" sz="2000" dirty="0" smtClean="0"/>
              <a:t>данным</a:t>
            </a:r>
          </a:p>
          <a:p>
            <a:r>
              <a:rPr lang="ru-RU" sz="2000" dirty="0"/>
              <a:t>Методологические основы проектирования известных моделей баз данных для хранения структур пользовательских данных в явном виде отсутствуют</a:t>
            </a:r>
            <a:endParaRPr lang="ru-RU" sz="2000" dirty="0" smtClean="0"/>
          </a:p>
          <a:p>
            <a:r>
              <a:rPr lang="ru-RU" sz="2000" dirty="0" smtClean="0"/>
              <a:t>Существующие методы </a:t>
            </a:r>
            <a:r>
              <a:rPr lang="ru-RU" sz="2000" dirty="0"/>
              <a:t>проектирования баз данных требуют наличия у проектировщика исчерпывающих априорных знаний о конкретной структуре пользовательских данных, которую предстоит хранить, что невозможно </a:t>
            </a:r>
            <a:r>
              <a:rPr lang="ru-RU" sz="2000" dirty="0" smtClean="0"/>
              <a:t>при хранении </a:t>
            </a:r>
            <a:r>
              <a:rPr lang="ru-RU" sz="2000" dirty="0"/>
              <a:t>данных с изменяемой </a:t>
            </a:r>
            <a:r>
              <a:rPr lang="ru-RU" sz="2000" dirty="0" smtClean="0"/>
              <a:t>структурой</a:t>
            </a:r>
          </a:p>
          <a:p>
            <a:r>
              <a:rPr lang="ru-RU" sz="2000" dirty="0" smtClean="0"/>
              <a:t>При </a:t>
            </a:r>
            <a:r>
              <a:rPr lang="ru-RU" sz="2000" dirty="0"/>
              <a:t>проектировании баз данных по </a:t>
            </a:r>
            <a:r>
              <a:rPr lang="ru-RU" sz="2000" dirty="0" smtClean="0"/>
              <a:t>существующим методам </a:t>
            </a:r>
            <a:r>
              <a:rPr lang="ru-RU" sz="2000" dirty="0"/>
              <a:t>учитываются: состав сущностей, связи между сущностями и типы данных атрибутов сущностей. В то же время при хранении структур пользовательских данных должны учитываться типы </a:t>
            </a:r>
            <a:r>
              <a:rPr lang="ru-RU" sz="2000" dirty="0" smtClean="0"/>
              <a:t>сущностей, </a:t>
            </a:r>
            <a:r>
              <a:rPr lang="ru-RU" sz="2000" dirty="0"/>
              <a:t>типы связей </a:t>
            </a:r>
            <a:r>
              <a:rPr lang="ru-RU" sz="2000" dirty="0" smtClean="0"/>
              <a:t>а </a:t>
            </a:r>
            <a:r>
              <a:rPr lang="ru-RU" sz="2000" dirty="0"/>
              <a:t>также набор типов данных для предметной </a:t>
            </a:r>
            <a:r>
              <a:rPr lang="ru-RU" sz="2000" dirty="0" smtClean="0"/>
              <a:t>области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2" descr="Logo SFU_bronze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3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55000" lnSpcReduction="20000"/>
          </a:bodyPr>
          <a:lstStyle/>
          <a:p>
            <a:r>
              <a:rPr lang="ru-RU" sz="3100" dirty="0" smtClean="0"/>
              <a:t>Разработка </a:t>
            </a:r>
            <a:r>
              <a:rPr lang="ru-RU" sz="3100" dirty="0"/>
              <a:t>концептуальной и </a:t>
            </a:r>
            <a:r>
              <a:rPr lang="ru-RU" sz="3100" dirty="0" smtClean="0"/>
              <a:t>формальной модели </a:t>
            </a:r>
            <a:r>
              <a:rPr lang="ru-RU" sz="3100" dirty="0"/>
              <a:t>структурно-независимых баз данных, а также метода их проектирования на основе указанных моделей, позволяющего получать СНБД для отдельных сфер </a:t>
            </a:r>
            <a:r>
              <a:rPr lang="ru-RU" sz="3100" dirty="0" smtClean="0"/>
              <a:t>применения</a:t>
            </a:r>
          </a:p>
          <a:p>
            <a:pPr marL="0" indent="0" algn="ctr">
              <a:buNone/>
            </a:pPr>
            <a:r>
              <a:rPr lang="ru-RU" sz="3100" b="1" dirty="0" smtClean="0"/>
              <a:t>ЗАДАЧИ</a:t>
            </a:r>
          </a:p>
          <a:p>
            <a:r>
              <a:rPr lang="ru-RU" sz="3200" dirty="0" smtClean="0"/>
              <a:t>1. </a:t>
            </a:r>
            <a:r>
              <a:rPr lang="ru-RU" sz="3200" dirty="0"/>
              <a:t>Разработать концептуальную модель структурно-независимых баз данных, включающую в себя отсутствующие в известных частных моделях баз данных механизмы манипуляции структурами пользовательских данных.</a:t>
            </a:r>
          </a:p>
          <a:p>
            <a:r>
              <a:rPr lang="ru-RU" sz="3200" dirty="0"/>
              <a:t>2. Разработать формальную модель структурно-независимой базы данных, соответствующую концептуальной модели и обеспечивающую типизацию метаданных, описывающих сущности, атрибуты и связи между ними.</a:t>
            </a:r>
          </a:p>
          <a:p>
            <a:r>
              <a:rPr lang="ru-RU" sz="3200" dirty="0"/>
              <a:t>3. Разработать метод проектирования структурно-независимых баз данных, позволяющих хранить как данные, так и структуры пользовательских данных. Метод должен позволять учитывать типизацию сущностей, связей и типов данных предметной области.</a:t>
            </a:r>
          </a:p>
          <a:p>
            <a:r>
              <a:rPr lang="ru-RU" sz="3200" dirty="0"/>
              <a:t>4. Провести проверку разработанного метода на известном примере базы данных для хранения пользовательских структур данных.</a:t>
            </a:r>
          </a:p>
          <a:p>
            <a:r>
              <a:rPr lang="ru-RU" sz="3200" dirty="0"/>
              <a:t>5. Провести проверку разработанного метода на примере получения новой структурно-независимой базы данных.</a:t>
            </a:r>
          </a:p>
          <a:p>
            <a:r>
              <a:rPr lang="ru-RU" sz="3200" dirty="0"/>
              <a:t>6. Провести количественную оценку производительности разработанной новой структурно-независимой базы данных.</a:t>
            </a:r>
          </a:p>
          <a:p>
            <a:pPr marL="0" indent="0" algn="ctr">
              <a:buNone/>
            </a:pPr>
            <a:endParaRPr lang="ru-RU" sz="31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r"/>
            <a:r>
              <a:rPr lang="ru-RU" sz="2800" dirty="0"/>
              <a:t>ЦЕЛЬ И ЗАДАЧИ ДИССЕРТАЦИОННОГО ИССЛЕДОВАНИЯ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2" descr="Logo SFU_bronze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9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r"/>
            <a:r>
              <a:rPr lang="ru-RU" sz="2800" dirty="0"/>
              <a:t>НАУЧНАЯ НОВИЗНА РЕЗУЛЬТАТОВ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5069160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Понятие и концептуальная модель структурно-независимых баз данных, отличающаяся от известных моделей баз данных для хранения структур пользовательских данных наличием механизмов манипуляции структурами </a:t>
            </a:r>
            <a:r>
              <a:rPr lang="ru-RU" sz="2000" dirty="0" smtClean="0"/>
              <a:t>данных.</a:t>
            </a:r>
            <a:endParaRPr lang="ru-RU" sz="1600" dirty="0"/>
          </a:p>
          <a:p>
            <a:pPr lvl="0"/>
            <a:r>
              <a:rPr lang="ru-RU" sz="2000" dirty="0"/>
              <a:t>Предложенная впервые формальная модель структурно-независимых баз данных, включающая в себя следующие модели:</a:t>
            </a:r>
            <a:endParaRPr lang="ru-RU" sz="1600" dirty="0"/>
          </a:p>
          <a:p>
            <a:pPr lvl="1"/>
            <a:r>
              <a:rPr lang="ru-RU" sz="1800" dirty="0"/>
              <a:t>формальная модель структуры </a:t>
            </a:r>
            <a:r>
              <a:rPr lang="ru-RU" sz="1800" dirty="0" smtClean="0"/>
              <a:t>СНБД</a:t>
            </a:r>
            <a:endParaRPr lang="ru-RU" sz="1400" dirty="0"/>
          </a:p>
          <a:p>
            <a:pPr lvl="1"/>
            <a:r>
              <a:rPr lang="ru-RU" sz="1800" dirty="0"/>
              <a:t>формальная модель операций над структурами данных в рамках структурно-независимых баз данных</a:t>
            </a:r>
            <a:endParaRPr lang="ru-RU" sz="1400" dirty="0"/>
          </a:p>
          <a:p>
            <a:pPr lvl="1"/>
            <a:r>
              <a:rPr lang="ru-RU" sz="1800" dirty="0"/>
              <a:t>формальная модель операций над данными в рамках структурно-независимых баз данных</a:t>
            </a:r>
            <a:endParaRPr lang="ru-RU" sz="1400" dirty="0"/>
          </a:p>
          <a:p>
            <a:pPr lvl="0"/>
            <a:r>
              <a:rPr lang="ru-RU" sz="2000" dirty="0"/>
              <a:t>Метод проектирования структурно-независимых баз данных, отличающийся от известных методов проектирования баз данных учетом типизации сущностей, связей и данных в рамках предметной области, а не конкретного их состава в рамках отдельно взятой пользовательской структуры данных. </a:t>
            </a:r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Рисунок 2" descr="Logo SFU_bronze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sz="2400" dirty="0"/>
              <a:t>1. Понятие и концептуальная модель структурно-независимых баз данных.</a:t>
            </a:r>
          </a:p>
          <a:p>
            <a:r>
              <a:rPr lang="ru-RU" sz="2400" dirty="0"/>
              <a:t>2. Формальная модель структурно-независимых баз данных.</a:t>
            </a:r>
          </a:p>
          <a:p>
            <a:r>
              <a:rPr lang="ru-RU" sz="2400" dirty="0"/>
              <a:t>3. Формальные модели механизмов манипуляции данными и структурами данных в рамках структурно-независимых баз данных</a:t>
            </a:r>
          </a:p>
          <a:p>
            <a:r>
              <a:rPr lang="ru-RU" sz="2400" dirty="0"/>
              <a:t>4. Метод проектирования структурно-независимых баз данных на основе предложенных формальных моделей.</a:t>
            </a:r>
          </a:p>
          <a:p>
            <a:r>
              <a:rPr lang="ru-RU" sz="2400" dirty="0"/>
              <a:t>5. Структурно-независимая база данных </a:t>
            </a:r>
            <a:r>
              <a:rPr lang="en-US" sz="2400" dirty="0" err="1"/>
              <a:t>SiDB</a:t>
            </a:r>
            <a:r>
              <a:rPr lang="ru-RU" sz="2400" dirty="0"/>
              <a:t> как результат применения предложенного метода.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6456" cy="990600"/>
          </a:xfrm>
        </p:spPr>
        <p:txBody>
          <a:bodyPr vert="horz" anchor="ctr">
            <a:normAutofit/>
          </a:bodyPr>
          <a:lstStyle/>
          <a:p>
            <a:pPr algn="r"/>
            <a:r>
              <a:rPr lang="ru-RU" sz="2800" dirty="0"/>
              <a:t>ОСНОВНЫЕ ПОЛОЖЕНИЯ, ВЫНОСИМЫЕ НА ЗАЩИТУ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CAE4F1-8FC4-4F36-B14E-7358317DA13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2" descr="Logo SFU_bronze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9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vert="horz" anchor="ctr">
            <a:normAutofit/>
          </a:bodyPr>
          <a:lstStyle/>
          <a:p>
            <a:pPr algn="r"/>
            <a:r>
              <a:rPr lang="ru-RU" sz="2800" dirty="0" smtClean="0"/>
              <a:t>КЛАССИФИКАЦИЯ ДАННЫХ*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FDBAEF0-41C7-46EA-ADF3-B8AD2285DA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323850" y="6453188"/>
            <a:ext cx="442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*по восприятию программной системой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44884" y="1556792"/>
          <a:ext cx="869161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246" name="Группа 8"/>
          <p:cNvGrpSpPr>
            <a:grpSpLocks/>
          </p:cNvGrpSpPr>
          <p:nvPr/>
        </p:nvGrpSpPr>
        <p:grpSpPr bwMode="auto">
          <a:xfrm>
            <a:off x="539750" y="4868863"/>
            <a:ext cx="215900" cy="504825"/>
            <a:chOff x="683568" y="4941168"/>
            <a:chExt cx="216024" cy="504056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683568" y="5445224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7" name="Группа 11"/>
          <p:cNvGrpSpPr>
            <a:grpSpLocks/>
          </p:cNvGrpSpPr>
          <p:nvPr/>
        </p:nvGrpSpPr>
        <p:grpSpPr bwMode="auto">
          <a:xfrm>
            <a:off x="3492500" y="4892675"/>
            <a:ext cx="215900" cy="504825"/>
            <a:chOff x="683568" y="4941168"/>
            <a:chExt cx="216024" cy="50405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83568" y="5445224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8" name="Группа 14"/>
          <p:cNvGrpSpPr>
            <a:grpSpLocks/>
          </p:cNvGrpSpPr>
          <p:nvPr/>
        </p:nvGrpSpPr>
        <p:grpSpPr bwMode="auto">
          <a:xfrm>
            <a:off x="6732588" y="4881563"/>
            <a:ext cx="215900" cy="503237"/>
            <a:chOff x="683568" y="4941168"/>
            <a:chExt cx="216024" cy="504056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83568" y="5445224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755650" y="5211763"/>
            <a:ext cx="18684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100"/>
              <a:t>Таблицы и наборы</a:t>
            </a:r>
          </a:p>
          <a:p>
            <a:pPr eaLnBrk="1" hangingPunct="1"/>
            <a:r>
              <a:rPr lang="ru-RU" sz="1100"/>
              <a:t>таблиц с фиксированным</a:t>
            </a:r>
          </a:p>
          <a:p>
            <a:pPr eaLnBrk="1" hangingPunct="1"/>
            <a:r>
              <a:rPr lang="ru-RU" sz="1100"/>
              <a:t>набором полей</a:t>
            </a:r>
          </a:p>
        </p:txBody>
      </p:sp>
      <p:sp>
        <p:nvSpPr>
          <p:cNvPr id="10250" name="TextBox 18"/>
          <p:cNvSpPr txBox="1">
            <a:spLocks noChangeArrowheads="1"/>
          </p:cNvSpPr>
          <p:nvPr/>
        </p:nvSpPr>
        <p:spPr bwMode="auto">
          <a:xfrm>
            <a:off x="3708400" y="5211763"/>
            <a:ext cx="22923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100"/>
              <a:t>Веб-страницы,</a:t>
            </a:r>
          </a:p>
          <a:p>
            <a:pPr eaLnBrk="1" hangingPunct="1"/>
            <a:r>
              <a:rPr lang="ru-RU" sz="1100"/>
              <a:t>Документы (отчеты, накладные,</a:t>
            </a:r>
          </a:p>
          <a:p>
            <a:pPr eaLnBrk="1" hangingPunct="1"/>
            <a:r>
              <a:rPr lang="ru-RU" sz="1100"/>
              <a:t>счета, статьи и т.п.)</a:t>
            </a:r>
          </a:p>
        </p:txBody>
      </p:sp>
      <p:sp>
        <p:nvSpPr>
          <p:cNvPr id="10251" name="TextBox 19"/>
          <p:cNvSpPr txBox="1">
            <a:spLocks noChangeArrowheads="1"/>
          </p:cNvSpPr>
          <p:nvPr/>
        </p:nvSpPr>
        <p:spPr bwMode="auto">
          <a:xfrm>
            <a:off x="6953250" y="5211763"/>
            <a:ext cx="1968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100"/>
              <a:t>Мультимедийные файлы,</a:t>
            </a:r>
          </a:p>
          <a:p>
            <a:pPr eaLnBrk="1" hangingPunct="1"/>
            <a:r>
              <a:rPr lang="ru-RU" sz="1100"/>
              <a:t>сплошной текст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648" y="3645024"/>
            <a:ext cx="6444208" cy="2648791"/>
          </a:xfrm>
          <a:prstGeom prst="roundRect">
            <a:avLst/>
          </a:prstGeom>
          <a:gradFill>
            <a:gsLst>
              <a:gs pos="0">
                <a:schemeClr val="accent1">
                  <a:shade val="63000"/>
                  <a:satMod val="165000"/>
                  <a:alpha val="0"/>
                </a:schemeClr>
              </a:gs>
              <a:gs pos="30000">
                <a:schemeClr val="accent1">
                  <a:shade val="58000"/>
                  <a:satMod val="165000"/>
                  <a:alpha val="46000"/>
                </a:schemeClr>
              </a:gs>
              <a:gs pos="75000">
                <a:schemeClr val="accent1">
                  <a:shade val="30000"/>
                  <a:satMod val="175000"/>
                  <a:alpha val="22000"/>
                </a:schemeClr>
              </a:gs>
              <a:gs pos="100000">
                <a:schemeClr val="accent1">
                  <a:shade val="15000"/>
                  <a:satMod val="175000"/>
                  <a:alpha val="3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2" descr="Logo SFU_bronze.pn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59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vert="horz" anchor="ctr">
            <a:normAutofit/>
          </a:bodyPr>
          <a:lstStyle/>
          <a:p>
            <a:pPr algn="r"/>
            <a:r>
              <a:rPr lang="ru-RU" sz="2800" dirty="0" smtClean="0"/>
              <a:t>ОСОБЕННОСТИ ДАННЫХ</a:t>
            </a:r>
            <a:endParaRPr lang="ru-RU" sz="28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</p:nvPr>
        </p:nvGraphicFramePr>
        <p:xfrm>
          <a:off x="107950" y="1557338"/>
          <a:ext cx="8856662" cy="523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520"/>
                <a:gridCol w="1463911"/>
                <a:gridCol w="3183260"/>
                <a:gridCol w="2891971"/>
              </a:tblGrid>
              <a:tr h="71997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Особенности</a:t>
                      </a:r>
                      <a:endParaRPr lang="ru-RU" sz="2000" dirty="0"/>
                    </a:p>
                  </a:txBody>
                  <a:tcPr marL="91437" marR="91437" marT="45708" marB="45708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Структурированные данные</a:t>
                      </a:r>
                      <a:endParaRPr lang="ru-RU" sz="1800" dirty="0"/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Слабоструктурированные данные</a:t>
                      </a:r>
                      <a:endParaRPr lang="ru-RU" sz="1800" dirty="0"/>
                    </a:p>
                  </a:txBody>
                  <a:tcPr marL="91437" marR="91437" marT="45708" marB="45708" anchor="ctr"/>
                </a:tc>
              </a:tr>
              <a:tr h="835490">
                <a:tc rowSpan="3">
                  <a:txBody>
                    <a:bodyPr/>
                    <a:lstStyle/>
                    <a:p>
                      <a:r>
                        <a:rPr lang="ru-RU" sz="1400" b="1" dirty="0" smtClean="0"/>
                        <a:t>Схема данных</a:t>
                      </a:r>
                      <a:endParaRPr lang="ru-RU" sz="1400" b="1" dirty="0"/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Определение</a:t>
                      </a:r>
                      <a:endParaRPr lang="ru-RU" sz="1400" b="1" i="1" dirty="0"/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стадии</a:t>
                      </a:r>
                      <a:r>
                        <a:rPr lang="ru-RU" sz="1800" baseline="0" dirty="0" smtClean="0"/>
                        <a:t> логического проектирования</a:t>
                      </a:r>
                      <a:endParaRPr lang="ru-RU" sz="1800" dirty="0" smtClean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посредством</a:t>
                      </a:r>
                      <a:r>
                        <a:rPr lang="ru-RU" sz="1800" baseline="0" dirty="0" smtClean="0"/>
                        <a:t> самих данных после их внесения</a:t>
                      </a:r>
                      <a:endParaRPr lang="ru-RU" sz="1800" dirty="0"/>
                    </a:p>
                  </a:txBody>
                  <a:tcPr marL="91437" marR="91437" marT="45708" marB="45708"/>
                </a:tc>
              </a:tr>
              <a:tr h="791967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Использование</a:t>
                      </a:r>
                      <a:endParaRPr lang="ru-RU" sz="1400" b="1" i="1" dirty="0"/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предписывает пути работы</a:t>
                      </a:r>
                      <a:r>
                        <a:rPr lang="ru-RU" sz="1800" baseline="0" dirty="0" smtClean="0"/>
                        <a:t> с данными</a:t>
                      </a:r>
                      <a:endParaRPr lang="ru-RU" sz="1800" dirty="0" smtClean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описывает</a:t>
                      </a:r>
                      <a:r>
                        <a:rPr lang="ru-RU" sz="1800" baseline="0" dirty="0" smtClean="0"/>
                        <a:t> данные при необходимости</a:t>
                      </a:r>
                      <a:endParaRPr lang="ru-RU" sz="1800" dirty="0"/>
                    </a:p>
                  </a:txBody>
                  <a:tcPr marL="91437" marR="91437" marT="45708" marB="45708"/>
                </a:tc>
              </a:tr>
              <a:tr h="7199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Модификация</a:t>
                      </a:r>
                      <a:endParaRPr lang="ru-RU" sz="1400" b="1" i="1" dirty="0"/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изменение логической модели</a:t>
                      </a:r>
                      <a:endParaRPr lang="ru-RU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путем внесения</a:t>
                      </a:r>
                      <a:r>
                        <a:rPr lang="ru-RU" sz="1800" baseline="0" dirty="0" smtClean="0"/>
                        <a:t> новых данных</a:t>
                      </a:r>
                      <a:endParaRPr lang="ru-RU" sz="1800" dirty="0"/>
                    </a:p>
                  </a:txBody>
                  <a:tcPr marL="91437" marR="91437" marT="45708" marB="45708"/>
                </a:tc>
              </a:tr>
              <a:tr h="976474">
                <a:tc rowSpan="2">
                  <a:txBody>
                    <a:bodyPr/>
                    <a:lstStyle/>
                    <a:p>
                      <a:r>
                        <a:rPr lang="ru-RU" sz="1400" b="1" dirty="0" smtClean="0"/>
                        <a:t>Применение</a:t>
                      </a:r>
                      <a:endParaRPr lang="ru-RU" sz="1400" b="1" dirty="0"/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Создание ИС</a:t>
                      </a:r>
                      <a:endParaRPr lang="ru-RU" sz="1400" b="1" i="1" dirty="0"/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под конкретную</a:t>
                      </a:r>
                      <a:r>
                        <a:rPr lang="ru-RU" sz="1800" baseline="0" dirty="0" smtClean="0"/>
                        <a:t> схему данных</a:t>
                      </a:r>
                      <a:endParaRPr lang="ru-RU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 учетом только основных особенностей предметной</a:t>
                      </a:r>
                      <a:r>
                        <a:rPr lang="ru-RU" sz="1800" baseline="0" dirty="0" smtClean="0"/>
                        <a:t> области</a:t>
                      </a:r>
                      <a:endParaRPr lang="ru-RU" sz="1800" dirty="0"/>
                    </a:p>
                  </a:txBody>
                  <a:tcPr marL="91437" marR="91437" marT="45708" marB="45708"/>
                </a:tc>
              </a:tr>
              <a:tr h="1188529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49" marR="91449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Влияние</a:t>
                      </a:r>
                      <a:r>
                        <a:rPr lang="ru-RU" sz="1400" b="1" i="1" baseline="0" dirty="0" smtClean="0"/>
                        <a:t> изменений в схеме данных</a:t>
                      </a:r>
                      <a:endParaRPr lang="ru-RU" sz="1400" b="1" i="1" dirty="0"/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повторная разработка модулей работы с данными,</a:t>
                      </a:r>
                    </a:p>
                    <a:p>
                      <a:r>
                        <a:rPr lang="ru-RU" sz="1800" dirty="0" smtClean="0"/>
                        <a:t>обновление</a:t>
                      </a:r>
                      <a:r>
                        <a:rPr lang="ru-RU" sz="1800" baseline="0" dirty="0" smtClean="0"/>
                        <a:t> бизнес-логики</a:t>
                      </a:r>
                      <a:endParaRPr lang="ru-RU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сохранение работоспособности</a:t>
                      </a:r>
                      <a:r>
                        <a:rPr lang="ru-RU" sz="1800" baseline="0" dirty="0" smtClean="0"/>
                        <a:t> модулей и правил бизнес-логики</a:t>
                      </a:r>
                      <a:endParaRPr lang="ru-RU" sz="1800" dirty="0"/>
                    </a:p>
                  </a:txBody>
                  <a:tcPr marL="91437" marR="91437" marT="45708" marB="45708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17CF8B-D8D9-4108-974E-188BF02F9E3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5" y="2276872"/>
            <a:ext cx="3168351" cy="2376264"/>
          </a:xfrm>
          <a:prstGeom prst="roundRect">
            <a:avLst/>
          </a:prstGeom>
          <a:gradFill>
            <a:gsLst>
              <a:gs pos="0">
                <a:schemeClr val="accent1">
                  <a:shade val="63000"/>
                  <a:satMod val="165000"/>
                  <a:alpha val="26000"/>
                </a:schemeClr>
              </a:gs>
              <a:gs pos="30000">
                <a:schemeClr val="accent1">
                  <a:shade val="58000"/>
                  <a:satMod val="165000"/>
                  <a:alpha val="25000"/>
                </a:schemeClr>
              </a:gs>
              <a:gs pos="75000">
                <a:schemeClr val="accent1">
                  <a:shade val="30000"/>
                  <a:satMod val="175000"/>
                  <a:alpha val="16000"/>
                </a:schemeClr>
              </a:gs>
              <a:gs pos="100000">
                <a:schemeClr val="accent1">
                  <a:shade val="15000"/>
                  <a:satMod val="175000"/>
                  <a:alpha val="42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0152" y="4509120"/>
            <a:ext cx="3111807" cy="2346843"/>
          </a:xfrm>
          <a:prstGeom prst="roundRect">
            <a:avLst/>
          </a:prstGeom>
          <a:gradFill>
            <a:gsLst>
              <a:gs pos="0">
                <a:schemeClr val="accent1">
                  <a:shade val="63000"/>
                  <a:satMod val="165000"/>
                  <a:alpha val="26000"/>
                </a:schemeClr>
              </a:gs>
              <a:gs pos="30000">
                <a:schemeClr val="accent1">
                  <a:shade val="58000"/>
                  <a:satMod val="165000"/>
                  <a:alpha val="25000"/>
                </a:schemeClr>
              </a:gs>
              <a:gs pos="75000">
                <a:schemeClr val="accent1">
                  <a:shade val="30000"/>
                  <a:satMod val="175000"/>
                  <a:alpha val="16000"/>
                </a:schemeClr>
              </a:gs>
              <a:gs pos="100000">
                <a:schemeClr val="accent1">
                  <a:shade val="15000"/>
                  <a:satMod val="175000"/>
                  <a:alpha val="42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484313"/>
            <a:ext cx="9144000" cy="5373687"/>
          </a:xfrm>
          <a:prstGeom prst="rect">
            <a:avLst/>
          </a:prstGeom>
          <a:solidFill>
            <a:srgbClr val="F2F2F2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246524"/>
            <a:ext cx="857940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Данные с изменяемой</a:t>
            </a:r>
          </a:p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структурой</a:t>
            </a:r>
          </a:p>
        </p:txBody>
      </p:sp>
      <p:pic>
        <p:nvPicPr>
          <p:cNvPr id="11" name="Рисунок 2" descr="Logo SFU_bronze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93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vert="horz" anchor="ctr">
            <a:normAutofit/>
          </a:bodyPr>
          <a:lstStyle/>
          <a:p>
            <a:pPr algn="r"/>
            <a:r>
              <a:rPr lang="ru-RU" sz="2800" dirty="0" smtClean="0"/>
              <a:t>ДАННЫЕ С ИЗМЕНЯЕМОЙ СТРУКТУРОЙ</a:t>
            </a:r>
            <a:endParaRPr lang="ru-RU" sz="2800" dirty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Структура </a:t>
            </a:r>
            <a:r>
              <a:rPr lang="ru-RU" sz="2000" dirty="0"/>
              <a:t>определена и зафиксирована в любой момент времени </a:t>
            </a:r>
            <a:r>
              <a:rPr lang="en-US" sz="2000" b="1" i="1" dirty="0"/>
              <a:t>t </a:t>
            </a:r>
            <a:endParaRPr lang="en-US" sz="2000" dirty="0"/>
          </a:p>
          <a:p>
            <a:r>
              <a:rPr lang="ru-RU" sz="2000" dirty="0"/>
              <a:t>На интервале времени </a:t>
            </a:r>
            <a:r>
              <a:rPr lang="en-US" sz="2000" b="1" i="1" dirty="0"/>
              <a:t>t</a:t>
            </a:r>
            <a:r>
              <a:rPr lang="ru-RU" sz="2000" b="1" i="1" baseline="-25000" dirty="0"/>
              <a:t>1</a:t>
            </a:r>
            <a:r>
              <a:rPr lang="ru-RU" sz="2000" b="1" i="1" dirty="0"/>
              <a:t>…</a:t>
            </a:r>
            <a:r>
              <a:rPr lang="en-US" sz="2000" b="1" i="1" dirty="0" err="1"/>
              <a:t>t</a:t>
            </a:r>
            <a:r>
              <a:rPr lang="en-US" sz="2000" b="1" i="1" baseline="-25000" dirty="0" err="1"/>
              <a:t>n</a:t>
            </a:r>
            <a:r>
              <a:rPr lang="en-US" sz="2000" b="1" i="1" dirty="0"/>
              <a:t> </a:t>
            </a:r>
            <a:r>
              <a:rPr lang="ru-RU" sz="2000" dirty="0"/>
              <a:t>структура может изменяться произвольным образом (состав сущностей, атрибутов, связей)</a:t>
            </a:r>
          </a:p>
          <a:p>
            <a:r>
              <a:rPr lang="ru-RU" sz="2000" dirty="0"/>
              <a:t>Структура данных является предписывающей а не описательной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F41773C-EED3-4B9A-BD5B-62C2C45E579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210218"/>
              </p:ext>
            </p:extLst>
          </p:nvPr>
        </p:nvGraphicFramePr>
        <p:xfrm>
          <a:off x="755576" y="4149080"/>
          <a:ext cx="2423312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Visio" r:id="rId4" imgW="4795610" imgH="3980504" progId="Visio.Drawing.11">
                  <p:embed/>
                </p:oleObj>
              </mc:Choice>
              <mc:Fallback>
                <p:oleObj name="Visio" r:id="rId4" imgW="4795610" imgH="3980504" progId="Visio.Drawing.11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149080"/>
                        <a:ext cx="2423312" cy="2016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980161" y="3068960"/>
            <a:ext cx="3897134" cy="1909539"/>
            <a:chOff x="2980161" y="3068960"/>
            <a:chExt cx="3897134" cy="1909539"/>
          </a:xfrm>
        </p:grpSpPr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930491"/>
                </p:ext>
              </p:extLst>
            </p:nvPr>
          </p:nvGraphicFramePr>
          <p:xfrm>
            <a:off x="4716016" y="3068960"/>
            <a:ext cx="2161279" cy="1909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2" name="Visio" r:id="rId6" imgW="4579553" imgH="3997798" progId="Visio.Drawing.11">
                    <p:embed/>
                  </p:oleObj>
                </mc:Choice>
                <mc:Fallback>
                  <p:oleObj name="Visio" r:id="rId6" imgW="4579553" imgH="3997798" progId="Visio.Drawing.11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016" y="3068960"/>
                          <a:ext cx="2161279" cy="190953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Стрелка вправо 7"/>
            <p:cNvSpPr/>
            <p:nvPr/>
          </p:nvSpPr>
          <p:spPr>
            <a:xfrm rot="20371342">
              <a:off x="2980161" y="4109820"/>
              <a:ext cx="1887533" cy="2971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845534" y="4956076"/>
            <a:ext cx="3715835" cy="1901924"/>
            <a:chOff x="2845534" y="4956076"/>
            <a:chExt cx="3715835" cy="1901924"/>
          </a:xfrm>
        </p:grpSpPr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0891459"/>
                </p:ext>
              </p:extLst>
            </p:nvPr>
          </p:nvGraphicFramePr>
          <p:xfrm>
            <a:off x="4572000" y="4956076"/>
            <a:ext cx="1989369" cy="1901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3" name="Visio" r:id="rId8" imgW="5037562" imgH="4802762" progId="Visio.Drawing.11">
                    <p:embed/>
                  </p:oleObj>
                </mc:Choice>
                <mc:Fallback>
                  <p:oleObj name="Visio" r:id="rId8" imgW="5037562" imgH="4802762" progId="Visio.Drawing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4956076"/>
                          <a:ext cx="1989369" cy="190192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Стрелка вправо 10"/>
            <p:cNvSpPr/>
            <p:nvPr/>
          </p:nvSpPr>
          <p:spPr>
            <a:xfrm rot="1032003">
              <a:off x="2845534" y="5883767"/>
              <a:ext cx="1887533" cy="2971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2" descr="Logo SFU_bronze.pn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10452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15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375</TotalTime>
  <Words>2222</Words>
  <Application>Microsoft Office PowerPoint</Application>
  <PresentationFormat>Экран (4:3)</PresentationFormat>
  <Paragraphs>275</Paragraphs>
  <Slides>23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Обычная</vt:lpstr>
      <vt:lpstr>Visio</vt:lpstr>
      <vt:lpstr>Формула</vt:lpstr>
      <vt:lpstr>Д и с с е р т а ц и Я на соискание ученой степени кандидата технических наук   «РАЗРАБОТКА И ИССЛЕДОВАНИЕ МОДЕЛЕЙ И  МЕТОДА ПРОЕКТИРОВАНИЯ СТРУКТУРНО-НЕЗАВИСИМЫХ БАЗ ДАННЫХ ДЛЯ конфигурируемых информационных систем»</vt:lpstr>
      <vt:lpstr>ЗАДАЧА ОБЕСПЕЧЕНИЯ ГИБКОСТИ БАЗ ДАННЫХ ИНФОРМАЦИОННЫХ СИСТЕМ</vt:lpstr>
      <vt:lpstr>АКТУАЛЬНОСТЬ ИССЛЕДОВАНИЯ</vt:lpstr>
      <vt:lpstr>ЦЕЛЬ И ЗАДАЧИ ДИССЕРТАЦИОННОГО ИССЛЕДОВАНИЯ</vt:lpstr>
      <vt:lpstr>НАУЧНАЯ НОВИЗНА РЕЗУЛЬТАТОВ РАБОТЫ</vt:lpstr>
      <vt:lpstr>ОСНОВНЫЕ ПОЛОЖЕНИЯ, ВЫНОСИМЫЕ НА ЗАЩИТУ</vt:lpstr>
      <vt:lpstr>КЛАССИФИКАЦИЯ ДАННЫХ*</vt:lpstr>
      <vt:lpstr>ОСОБЕННОСТИ ДАННЫХ</vt:lpstr>
      <vt:lpstr>ДАННЫЕ С ИЗМЕНЯЕМОЙ СТРУКТУРОЙ</vt:lpstr>
      <vt:lpstr>ПОНЯТИЕ СТРУКТУРНО-НЕЗАВИСИМЫХ БАЗ ДАННЫХ</vt:lpstr>
      <vt:lpstr>КОНЦЕПТУАЛЬНАЯ МОДЕЛЬ СТРУКТУРНО-НЕЗАВИСИМЫХ БАЗ ДАННЫХ</vt:lpstr>
      <vt:lpstr>ФОРМАЛЬНАЯ МОДЕЛЬ СТРУКТУРЫ</vt:lpstr>
      <vt:lpstr>ФОРМАЛЬНАЯ МОДЕЛЬ МЕХАНИЗМОВ МАНИПУЛЯЦИИ СТРУКТУРАМИ ДАННЫХ ПОЛЬЗОВАТЕЛЯ</vt:lpstr>
      <vt:lpstr>ФОРМАЛЬНАЯ МОДЕЛЬ МЕХАНИЗМОВ МАНИПУЛЯЦИИ ДАННЫМИ ПОЛЬЗОВАТЕЛЯ</vt:lpstr>
      <vt:lpstr>МЕТОДИКА ПРОЕКТИРОВАНИЯ ПОДСХЕМЫ МЕТАДАННЫХ СТРУКТУРНО-НЕЗАВИСИМОЙ БАЗЫ ДАННЫХ</vt:lpstr>
      <vt:lpstr>МЕТОДИКА ПРОЕКТИРОВАНИЯ ПОДСХЕМЫ ДАННЫХ СТРУКТУРНО-НЕЗАВИСИМОЙ БАЗЫ ДАННЫХ</vt:lpstr>
      <vt:lpstr>МЕТОДИКА ФОРМИРОВАНИЯ СВЯЗЕЙ МЕЖДУ ПОДСХЕМАМИ ДАННЫХ И МЕТАДАННЫХ</vt:lpstr>
      <vt:lpstr>РАЗРАБОТКА СТРУКТУРНО-НЕЗАВИСИМОЙ БД SiDB С ПОМОЩЬЮ ПРЕДЛОЖЕННОГО МЕТОДА</vt:lpstr>
      <vt:lpstr>СРАВНИТЕЛЬНАЯ ОЦЕНКА ПРОИЗВОДИТЕЛЬНОСТИ РЕЛЯЦИОННОЙ И СТРУКТУРНО-НЕЗАВИСИМОЙ БД SiDB</vt:lpstr>
      <vt:lpstr>ЗАКЛЮЧЕНИЕ</vt:lpstr>
      <vt:lpstr>ПУБЛИКАЦИИ РЕЗУЛЬТАТОВ РАБОТЫ</vt:lpstr>
      <vt:lpstr>АПРОБАЦИЯ И РЕАЛИЗАЦИЯ РЕЗУЛЬТАТОВ РАБОТЫ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диссертация</dc:title>
  <dc:creator>Morello</dc:creator>
  <cp:lastModifiedBy>Admin</cp:lastModifiedBy>
  <cp:revision>45</cp:revision>
  <dcterms:created xsi:type="dcterms:W3CDTF">2010-06-05T17:57:03Z</dcterms:created>
  <dcterms:modified xsi:type="dcterms:W3CDTF">2013-09-10T07:17:44Z</dcterms:modified>
</cp:coreProperties>
</file>