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24" r:id="rId2"/>
    <p:sldId id="742" r:id="rId3"/>
    <p:sldId id="708" r:id="rId4"/>
    <p:sldId id="736" r:id="rId5"/>
    <p:sldId id="743" r:id="rId6"/>
    <p:sldId id="741" r:id="rId7"/>
    <p:sldId id="717" r:id="rId8"/>
    <p:sldId id="258" r:id="rId9"/>
    <p:sldId id="718" r:id="rId10"/>
    <p:sldId id="734" r:id="rId11"/>
    <p:sldId id="740" r:id="rId12"/>
    <p:sldId id="733" r:id="rId13"/>
    <p:sldId id="70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F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5D975-D7C8-443B-BF12-56B363E86088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B041-BDB5-47C3-A1E0-E740704B9A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18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id="{C21A3EDC-BC7A-42E5-B160-5BFDA583F6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944880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011" tIns="40567" rIns="78011" bIns="40567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7788" algn="l"/>
                <a:tab pos="1798638" algn="l"/>
                <a:tab pos="2247900" algn="l"/>
                <a:tab pos="2698750" algn="l"/>
                <a:tab pos="3148013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  <a:tab pos="6299200" algn="l"/>
                <a:tab pos="6750050" algn="l"/>
                <a:tab pos="7200900" algn="l"/>
                <a:tab pos="7650163" algn="l"/>
                <a:tab pos="8101013" algn="l"/>
                <a:tab pos="8550275" algn="l"/>
                <a:tab pos="9001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7788" algn="l"/>
                <a:tab pos="1798638" algn="l"/>
                <a:tab pos="2247900" algn="l"/>
                <a:tab pos="2698750" algn="l"/>
                <a:tab pos="3148013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  <a:tab pos="6299200" algn="l"/>
                <a:tab pos="6750050" algn="l"/>
                <a:tab pos="7200900" algn="l"/>
                <a:tab pos="7650163" algn="l"/>
                <a:tab pos="8101013" algn="l"/>
                <a:tab pos="8550275" algn="l"/>
                <a:tab pos="9001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7788" algn="l"/>
                <a:tab pos="1798638" algn="l"/>
                <a:tab pos="2247900" algn="l"/>
                <a:tab pos="2698750" algn="l"/>
                <a:tab pos="3148013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  <a:tab pos="6299200" algn="l"/>
                <a:tab pos="6750050" algn="l"/>
                <a:tab pos="7200900" algn="l"/>
                <a:tab pos="7650163" algn="l"/>
                <a:tab pos="8101013" algn="l"/>
                <a:tab pos="8550275" algn="l"/>
                <a:tab pos="9001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7788" algn="l"/>
                <a:tab pos="1798638" algn="l"/>
                <a:tab pos="2247900" algn="l"/>
                <a:tab pos="2698750" algn="l"/>
                <a:tab pos="3148013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  <a:tab pos="6299200" algn="l"/>
                <a:tab pos="6750050" algn="l"/>
                <a:tab pos="7200900" algn="l"/>
                <a:tab pos="7650163" algn="l"/>
                <a:tab pos="8101013" algn="l"/>
                <a:tab pos="8550275" algn="l"/>
                <a:tab pos="9001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7788" algn="l"/>
                <a:tab pos="1798638" algn="l"/>
                <a:tab pos="2247900" algn="l"/>
                <a:tab pos="2698750" algn="l"/>
                <a:tab pos="3148013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  <a:tab pos="6299200" algn="l"/>
                <a:tab pos="6750050" algn="l"/>
                <a:tab pos="7200900" algn="l"/>
                <a:tab pos="7650163" algn="l"/>
                <a:tab pos="8101013" algn="l"/>
                <a:tab pos="8550275" algn="l"/>
                <a:tab pos="9001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7788" algn="l"/>
                <a:tab pos="1798638" algn="l"/>
                <a:tab pos="2247900" algn="l"/>
                <a:tab pos="2698750" algn="l"/>
                <a:tab pos="3148013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  <a:tab pos="6299200" algn="l"/>
                <a:tab pos="6750050" algn="l"/>
                <a:tab pos="7200900" algn="l"/>
                <a:tab pos="7650163" algn="l"/>
                <a:tab pos="8101013" algn="l"/>
                <a:tab pos="8550275" algn="l"/>
                <a:tab pos="9001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7788" algn="l"/>
                <a:tab pos="1798638" algn="l"/>
                <a:tab pos="2247900" algn="l"/>
                <a:tab pos="2698750" algn="l"/>
                <a:tab pos="3148013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  <a:tab pos="6299200" algn="l"/>
                <a:tab pos="6750050" algn="l"/>
                <a:tab pos="7200900" algn="l"/>
                <a:tab pos="7650163" algn="l"/>
                <a:tab pos="8101013" algn="l"/>
                <a:tab pos="8550275" algn="l"/>
                <a:tab pos="9001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7788" algn="l"/>
                <a:tab pos="1798638" algn="l"/>
                <a:tab pos="2247900" algn="l"/>
                <a:tab pos="2698750" algn="l"/>
                <a:tab pos="3148013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  <a:tab pos="6299200" algn="l"/>
                <a:tab pos="6750050" algn="l"/>
                <a:tab pos="7200900" algn="l"/>
                <a:tab pos="7650163" algn="l"/>
                <a:tab pos="8101013" algn="l"/>
                <a:tab pos="8550275" algn="l"/>
                <a:tab pos="9001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7788" algn="l"/>
                <a:tab pos="1798638" algn="l"/>
                <a:tab pos="2247900" algn="l"/>
                <a:tab pos="2698750" algn="l"/>
                <a:tab pos="3148013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849938" algn="l"/>
                <a:tab pos="6299200" algn="l"/>
                <a:tab pos="6750050" algn="l"/>
                <a:tab pos="7200900" algn="l"/>
                <a:tab pos="7650163" algn="l"/>
                <a:tab pos="8101013" algn="l"/>
                <a:tab pos="8550275" algn="l"/>
                <a:tab pos="9001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154192-4ED7-4747-B2FD-8167AD2C15CB}" type="slidenum">
              <a:rPr lang="ru-RU" altLang="ru-RU" i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i="0" dirty="0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12449DB5-E814-4A55-94DD-2E618A49F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36600"/>
            <a:ext cx="4999038" cy="3748088"/>
          </a:xfrm>
          <a:ln/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DC410636-1E25-4FDD-AF43-1BE59E0A2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725988"/>
            <a:ext cx="5445125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011" tIns="40567" rIns="78011" bIns="40567" anchor="ctr"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59712B8-0F61-4B7A-AB82-F488B014C0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800" y="9448800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011" tIns="40567" rIns="78011" bIns="40567" anchor="b"/>
          <a:lstStyle>
            <a:lvl1pPr defTabSz="450850">
              <a:spcBef>
                <a:spcPct val="30000"/>
              </a:spcBef>
              <a:tabLst>
                <a:tab pos="0" algn="l"/>
                <a:tab pos="449263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5475" algn="l"/>
                <a:tab pos="3619500" algn="l"/>
                <a:tab pos="4073525" algn="l"/>
                <a:tab pos="4524375" algn="l"/>
                <a:tab pos="4978400" algn="l"/>
                <a:tab pos="5430838" algn="l"/>
                <a:tab pos="5884863" algn="l"/>
                <a:tab pos="6335713" algn="l"/>
                <a:tab pos="6789738" algn="l"/>
                <a:tab pos="7243763" algn="l"/>
                <a:tab pos="7694613" algn="l"/>
                <a:tab pos="8148638" algn="l"/>
                <a:tab pos="8601075" algn="l"/>
                <a:tab pos="90535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0850">
              <a:spcBef>
                <a:spcPct val="30000"/>
              </a:spcBef>
              <a:tabLst>
                <a:tab pos="0" algn="l"/>
                <a:tab pos="449263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5475" algn="l"/>
                <a:tab pos="3619500" algn="l"/>
                <a:tab pos="4073525" algn="l"/>
                <a:tab pos="4524375" algn="l"/>
                <a:tab pos="4978400" algn="l"/>
                <a:tab pos="5430838" algn="l"/>
                <a:tab pos="5884863" algn="l"/>
                <a:tab pos="6335713" algn="l"/>
                <a:tab pos="6789738" algn="l"/>
                <a:tab pos="7243763" algn="l"/>
                <a:tab pos="7694613" algn="l"/>
                <a:tab pos="8148638" algn="l"/>
                <a:tab pos="8601075" algn="l"/>
                <a:tab pos="90535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0850">
              <a:spcBef>
                <a:spcPct val="30000"/>
              </a:spcBef>
              <a:tabLst>
                <a:tab pos="0" algn="l"/>
                <a:tab pos="449263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5475" algn="l"/>
                <a:tab pos="3619500" algn="l"/>
                <a:tab pos="4073525" algn="l"/>
                <a:tab pos="4524375" algn="l"/>
                <a:tab pos="4978400" algn="l"/>
                <a:tab pos="5430838" algn="l"/>
                <a:tab pos="5884863" algn="l"/>
                <a:tab pos="6335713" algn="l"/>
                <a:tab pos="6789738" algn="l"/>
                <a:tab pos="7243763" algn="l"/>
                <a:tab pos="7694613" algn="l"/>
                <a:tab pos="8148638" algn="l"/>
                <a:tab pos="8601075" algn="l"/>
                <a:tab pos="90535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0850">
              <a:spcBef>
                <a:spcPct val="30000"/>
              </a:spcBef>
              <a:tabLst>
                <a:tab pos="0" algn="l"/>
                <a:tab pos="449263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5475" algn="l"/>
                <a:tab pos="3619500" algn="l"/>
                <a:tab pos="4073525" algn="l"/>
                <a:tab pos="4524375" algn="l"/>
                <a:tab pos="4978400" algn="l"/>
                <a:tab pos="5430838" algn="l"/>
                <a:tab pos="5884863" algn="l"/>
                <a:tab pos="6335713" algn="l"/>
                <a:tab pos="6789738" algn="l"/>
                <a:tab pos="7243763" algn="l"/>
                <a:tab pos="7694613" algn="l"/>
                <a:tab pos="8148638" algn="l"/>
                <a:tab pos="8601075" algn="l"/>
                <a:tab pos="90535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0850">
              <a:spcBef>
                <a:spcPct val="30000"/>
              </a:spcBef>
              <a:tabLst>
                <a:tab pos="0" algn="l"/>
                <a:tab pos="449263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5475" algn="l"/>
                <a:tab pos="3619500" algn="l"/>
                <a:tab pos="4073525" algn="l"/>
                <a:tab pos="4524375" algn="l"/>
                <a:tab pos="4978400" algn="l"/>
                <a:tab pos="5430838" algn="l"/>
                <a:tab pos="5884863" algn="l"/>
                <a:tab pos="6335713" algn="l"/>
                <a:tab pos="6789738" algn="l"/>
                <a:tab pos="7243763" algn="l"/>
                <a:tab pos="7694613" algn="l"/>
                <a:tab pos="8148638" algn="l"/>
                <a:tab pos="8601075" algn="l"/>
                <a:tab pos="90535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9263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5475" algn="l"/>
                <a:tab pos="3619500" algn="l"/>
                <a:tab pos="4073525" algn="l"/>
                <a:tab pos="4524375" algn="l"/>
                <a:tab pos="4978400" algn="l"/>
                <a:tab pos="5430838" algn="l"/>
                <a:tab pos="5884863" algn="l"/>
                <a:tab pos="6335713" algn="l"/>
                <a:tab pos="6789738" algn="l"/>
                <a:tab pos="7243763" algn="l"/>
                <a:tab pos="7694613" algn="l"/>
                <a:tab pos="8148638" algn="l"/>
                <a:tab pos="8601075" algn="l"/>
                <a:tab pos="90535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9263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5475" algn="l"/>
                <a:tab pos="3619500" algn="l"/>
                <a:tab pos="4073525" algn="l"/>
                <a:tab pos="4524375" algn="l"/>
                <a:tab pos="4978400" algn="l"/>
                <a:tab pos="5430838" algn="l"/>
                <a:tab pos="5884863" algn="l"/>
                <a:tab pos="6335713" algn="l"/>
                <a:tab pos="6789738" algn="l"/>
                <a:tab pos="7243763" algn="l"/>
                <a:tab pos="7694613" algn="l"/>
                <a:tab pos="8148638" algn="l"/>
                <a:tab pos="8601075" algn="l"/>
                <a:tab pos="90535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9263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5475" algn="l"/>
                <a:tab pos="3619500" algn="l"/>
                <a:tab pos="4073525" algn="l"/>
                <a:tab pos="4524375" algn="l"/>
                <a:tab pos="4978400" algn="l"/>
                <a:tab pos="5430838" algn="l"/>
                <a:tab pos="5884863" algn="l"/>
                <a:tab pos="6335713" algn="l"/>
                <a:tab pos="6789738" algn="l"/>
                <a:tab pos="7243763" algn="l"/>
                <a:tab pos="7694613" algn="l"/>
                <a:tab pos="8148638" algn="l"/>
                <a:tab pos="8601075" algn="l"/>
                <a:tab pos="90535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9263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5475" algn="l"/>
                <a:tab pos="3619500" algn="l"/>
                <a:tab pos="4073525" algn="l"/>
                <a:tab pos="4524375" algn="l"/>
                <a:tab pos="4978400" algn="l"/>
                <a:tab pos="5430838" algn="l"/>
                <a:tab pos="5884863" algn="l"/>
                <a:tab pos="6335713" algn="l"/>
                <a:tab pos="6789738" algn="l"/>
                <a:tab pos="7243763" algn="l"/>
                <a:tab pos="7694613" algn="l"/>
                <a:tab pos="8148638" algn="l"/>
                <a:tab pos="8601075" algn="l"/>
                <a:tab pos="90535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2C50B3-7656-427B-9BEF-9048A4BC658B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F35507A1-E743-4B8B-A8FE-B4B1969E7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36600"/>
            <a:ext cx="4997450" cy="3748088"/>
          </a:xfrm>
          <a:ln/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4835E486-0155-4897-B751-5BDDE9D40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725988"/>
            <a:ext cx="5445125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011" tIns="40567" rIns="78011" bIns="40567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33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7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72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58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1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06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45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5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0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68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57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11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B708D-AD2B-41A2-85C8-657A3D398A7B}" type="datetimeFigureOut">
              <a:rPr lang="ru-RU" smtClean="0"/>
              <a:t>05.09.2024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59B0-68B8-463D-928D-29C43A833A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36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3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wmf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2.png"/><Relationship Id="rId5" Type="http://schemas.openxmlformats.org/officeDocument/2006/relationships/image" Target="../media/image210.png"/><Relationship Id="rId10" Type="http://schemas.openxmlformats.org/officeDocument/2006/relationships/image" Target="../media/image41.png"/><Relationship Id="rId4" Type="http://schemas.openxmlformats.org/officeDocument/2006/relationships/image" Target="../media/image240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8.png"/><Relationship Id="rId7" Type="http://schemas.openxmlformats.org/officeDocument/2006/relationships/image" Target="../media/image3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10" Type="http://schemas.openxmlformats.org/officeDocument/2006/relationships/image" Target="../media/image43.png"/><Relationship Id="rId4" Type="http://schemas.openxmlformats.org/officeDocument/2006/relationships/image" Target="../media/image340.png"/><Relationship Id="rId9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5" Type="http://schemas.openxmlformats.org/officeDocument/2006/relationships/image" Target="../media/image31.png"/><Relationship Id="rId4" Type="http://schemas.openxmlformats.org/officeDocument/2006/relationships/image" Target="../media/image4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3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D10A151F-F271-4172-9216-05218D1D1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6254" y="1691859"/>
            <a:ext cx="9144000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0" dirty="0"/>
              <a:t> </a:t>
            </a:r>
            <a:r>
              <a:rPr lang="ru-RU" altLang="ru-RU" sz="2400" i="0" dirty="0"/>
              <a:t>Г.И. Трубников</a:t>
            </a:r>
            <a:endParaRPr lang="ru-RU" altLang="ru-RU" sz="2200" i="0" dirty="0"/>
          </a:p>
        </p:txBody>
      </p:sp>
      <p:sp>
        <p:nvSpPr>
          <p:cNvPr id="20486" name="Rectangle 1">
            <a:extLst>
              <a:ext uri="{FF2B5EF4-FFF2-40B4-BE49-F238E27FC236}">
                <a16:creationId xmlns:a16="http://schemas.microsoft.com/office/drawing/2014/main" id="{25DFDD56-5F69-4DB5-973B-295E7CC67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280"/>
            <a:ext cx="9144000" cy="115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3" tIns="46796" rIns="89993" bIns="46796" anchor="ctr"/>
          <a:lstStyle/>
          <a:p>
            <a:pPr algn="ctr" defTabSz="250825">
              <a:lnSpc>
                <a:spcPct val="120000"/>
              </a:lnSpc>
              <a:tabLst>
                <a:tab pos="0" algn="l"/>
                <a:tab pos="250825" algn="l"/>
                <a:tab pos="504825" algn="l"/>
                <a:tab pos="755650" algn="l"/>
                <a:tab pos="1009650" algn="l"/>
                <a:tab pos="1262063" algn="l"/>
                <a:tab pos="1516063" algn="l"/>
                <a:tab pos="1770063" algn="l"/>
                <a:tab pos="2020888" algn="l"/>
                <a:tab pos="2274888" algn="l"/>
                <a:tab pos="2525713" algn="l"/>
                <a:tab pos="2779713" algn="l"/>
                <a:tab pos="3030538" algn="l"/>
                <a:tab pos="3284538" algn="l"/>
                <a:tab pos="3535363" algn="l"/>
                <a:tab pos="3789363" algn="l"/>
                <a:tab pos="4041775" algn="l"/>
                <a:tab pos="4295775" algn="l"/>
                <a:tab pos="4549775" algn="l"/>
                <a:tab pos="4800600" algn="l"/>
                <a:tab pos="5051425" algn="l"/>
              </a:tabLst>
              <a:defRPr/>
            </a:pPr>
            <a:r>
              <a:rPr lang="ru-RU" altLang="ru-RU" sz="2400" b="1" dirty="0">
                <a:solidFill>
                  <a:schemeClr val="accent5">
                    <a:lumMod val="25000"/>
                  </a:schemeClr>
                </a:solidFill>
              </a:rPr>
              <a:t>Двумерное множество достижимости машины </a:t>
            </a:r>
            <a:r>
              <a:rPr lang="ru-RU" altLang="ru-RU" sz="2400" b="1" dirty="0" err="1">
                <a:solidFill>
                  <a:schemeClr val="accent5">
                    <a:lumMod val="25000"/>
                  </a:schemeClr>
                </a:solidFill>
              </a:rPr>
              <a:t>Дубинса</a:t>
            </a:r>
            <a:r>
              <a:rPr lang="ru-RU" altLang="ru-RU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pPr algn="ctr" defTabSz="250825">
              <a:lnSpc>
                <a:spcPct val="120000"/>
              </a:lnSpc>
              <a:tabLst>
                <a:tab pos="0" algn="l"/>
                <a:tab pos="250825" algn="l"/>
                <a:tab pos="504825" algn="l"/>
                <a:tab pos="755650" algn="l"/>
                <a:tab pos="1009650" algn="l"/>
                <a:tab pos="1262063" algn="l"/>
                <a:tab pos="1516063" algn="l"/>
                <a:tab pos="1770063" algn="l"/>
                <a:tab pos="2020888" algn="l"/>
                <a:tab pos="2274888" algn="l"/>
                <a:tab pos="2525713" algn="l"/>
                <a:tab pos="2779713" algn="l"/>
                <a:tab pos="3030538" algn="l"/>
                <a:tab pos="3284538" algn="l"/>
                <a:tab pos="3535363" algn="l"/>
                <a:tab pos="3789363" algn="l"/>
                <a:tab pos="4041775" algn="l"/>
                <a:tab pos="4295775" algn="l"/>
                <a:tab pos="4549775" algn="l"/>
                <a:tab pos="4800600" algn="l"/>
                <a:tab pos="5051425" algn="l"/>
              </a:tabLst>
              <a:defRPr/>
            </a:pPr>
            <a:r>
              <a:rPr lang="ru-RU" altLang="ru-RU" sz="2400" b="1" dirty="0">
                <a:solidFill>
                  <a:schemeClr val="accent5">
                    <a:lumMod val="25000"/>
                  </a:schemeClr>
                </a:solidFill>
              </a:rPr>
              <a:t>при интегральном ограничении на управление </a:t>
            </a:r>
            <a:endParaRPr lang="en-US" altLang="ru-RU" sz="2400" b="1" i="0" dirty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D8A920A-E054-428E-9274-D22AB76BE5C1}"/>
              </a:ext>
            </a:extLst>
          </p:cNvPr>
          <p:cNvGrpSpPr/>
          <p:nvPr/>
        </p:nvGrpSpPr>
        <p:grpSpPr>
          <a:xfrm>
            <a:off x="201065" y="3247024"/>
            <a:ext cx="8858250" cy="1081087"/>
            <a:chOff x="142875" y="3068638"/>
            <a:chExt cx="8858250" cy="1081087"/>
          </a:xfrm>
        </p:grpSpPr>
        <p:sp>
          <p:nvSpPr>
            <p:cNvPr id="4100" name="Rectangle 1" descr="Диагональный кирпич">
              <a:extLst>
                <a:ext uri="{FF2B5EF4-FFF2-40B4-BE49-F238E27FC236}">
                  <a16:creationId xmlns:a16="http://schemas.microsoft.com/office/drawing/2014/main" id="{93F1B29D-66A6-44D6-91DA-4230E0EE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068638"/>
              <a:ext cx="8858250" cy="10810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FFD243"/>
              </a:solidFill>
              <a:round/>
              <a:headEnd/>
              <a:tailEnd/>
            </a:ln>
          </p:spPr>
          <p:txBody>
            <a:bodyPr lIns="89989" tIns="46794" rIns="89989" bIns="46794" anchor="ctr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ru-RU" sz="1600" i="0" dirty="0"/>
                <a:t>               </a:t>
              </a:r>
              <a:r>
                <a:rPr lang="ru-RU" altLang="ru-RU" sz="1600" i="0" dirty="0"/>
                <a:t>Институт математики и механики имени Н.Н. Красовского,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ru-RU" altLang="ru-RU" sz="1600" i="0" dirty="0"/>
                <a:t> </a:t>
              </a:r>
              <a:r>
                <a:rPr lang="en-US" altLang="ru-RU" sz="1600" i="0" dirty="0"/>
                <a:t> </a:t>
              </a:r>
              <a:r>
                <a:rPr lang="ru-RU" altLang="ru-RU" sz="1600" i="0" dirty="0"/>
                <a:t>Екатеринбург</a:t>
              </a:r>
              <a:endParaRPr lang="en-US" altLang="ru-RU" sz="1600" i="0" dirty="0"/>
            </a:p>
          </p:txBody>
        </p:sp>
        <p:pic>
          <p:nvPicPr>
            <p:cNvPr id="4101" name="Picture 6" descr="XXL">
              <a:extLst>
                <a:ext uri="{FF2B5EF4-FFF2-40B4-BE49-F238E27FC236}">
                  <a16:creationId xmlns:a16="http://schemas.microsoft.com/office/drawing/2014/main" id="{B1863E48-E97F-48C4-A331-6BA86E5FA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50" r="6920" b="7382"/>
            <a:stretch>
              <a:fillRect/>
            </a:stretch>
          </p:blipFill>
          <p:spPr bwMode="auto">
            <a:xfrm rot="278093">
              <a:off x="215900" y="3141663"/>
              <a:ext cx="1125538" cy="9350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BE8DA9B-020D-40E8-BA82-67E314A2E617}"/>
              </a:ext>
            </a:extLst>
          </p:cNvPr>
          <p:cNvSpPr txBox="1"/>
          <p:nvPr/>
        </p:nvSpPr>
        <p:spPr>
          <a:xfrm>
            <a:off x="2136386" y="5944054"/>
            <a:ext cx="498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Переславль-Залесский, Россия 26 августа, 2024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E31F6C5-56E7-4471-86AB-08D7E82B5BC2}"/>
              </a:ext>
            </a:extLst>
          </p:cNvPr>
          <p:cNvGrpSpPr/>
          <p:nvPr/>
        </p:nvGrpSpPr>
        <p:grpSpPr>
          <a:xfrm>
            <a:off x="201065" y="4328111"/>
            <a:ext cx="8858250" cy="1081087"/>
            <a:chOff x="142875" y="3311784"/>
            <a:chExt cx="8858250" cy="1081087"/>
          </a:xfrm>
        </p:grpSpPr>
        <p:sp>
          <p:nvSpPr>
            <p:cNvPr id="9" name="Rectangle 1" descr="Диагональный кирпич">
              <a:extLst>
                <a:ext uri="{FF2B5EF4-FFF2-40B4-BE49-F238E27FC236}">
                  <a16:creationId xmlns:a16="http://schemas.microsoft.com/office/drawing/2014/main" id="{158274BF-3FAC-4FA6-9E51-54D4B49D8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311784"/>
              <a:ext cx="8858250" cy="10810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FFD243"/>
              </a:solidFill>
              <a:round/>
              <a:headEnd/>
              <a:tailEnd/>
            </a:ln>
          </p:spPr>
          <p:txBody>
            <a:bodyPr lIns="89989" tIns="46794" rIns="89989" bIns="46794" anchor="ctr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5575" algn="l"/>
                  <a:tab pos="3143250" algn="l"/>
                  <a:tab pos="3592513" algn="l"/>
                  <a:tab pos="4041775" algn="l"/>
                  <a:tab pos="4489450" algn="l"/>
                  <a:tab pos="4941888" algn="l"/>
                  <a:tab pos="5389563" algn="l"/>
                  <a:tab pos="5838825" algn="l"/>
                  <a:tab pos="6288088" algn="l"/>
                  <a:tab pos="6735763" algn="l"/>
                  <a:tab pos="7185025" algn="l"/>
                  <a:tab pos="7635875" algn="l"/>
                  <a:tab pos="8085138" algn="l"/>
                  <a:tab pos="8534400" algn="l"/>
                  <a:tab pos="89820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200"/>
                </a:spcBef>
                <a:buFontTx/>
                <a:buNone/>
              </a:pPr>
              <a:r>
                <a:rPr lang="en-US" altLang="ru-RU" sz="1600" i="0" dirty="0"/>
                <a:t>               </a:t>
              </a:r>
              <a:r>
                <a:rPr lang="ru-RU" altLang="ru-RU" sz="1600" i="0" dirty="0"/>
                <a:t>                              Уральский федеральный университет</a:t>
              </a:r>
              <a:br>
                <a:rPr lang="ru-RU" altLang="ru-RU" sz="1600" i="0" dirty="0"/>
              </a:br>
              <a:r>
                <a:rPr lang="ru-RU" altLang="ru-RU" sz="1600" i="0" dirty="0"/>
                <a:t>                                              им. Б.Н. Ельцина, Екатеринбург</a:t>
              </a:r>
              <a:endParaRPr lang="en-US" altLang="ru-RU" sz="1600" i="0" dirty="0"/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5E23763A-5AC4-49C9-BB66-96AB12179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" y="3398208"/>
              <a:ext cx="2536825" cy="84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C1A2BD-CFFC-4E75-97F5-EBBDBA645F5E}"/>
              </a:ext>
            </a:extLst>
          </p:cNvPr>
          <p:cNvSpPr txBox="1"/>
          <p:nvPr/>
        </p:nvSpPr>
        <p:spPr>
          <a:xfrm>
            <a:off x="789211" y="2518014"/>
            <a:ext cx="723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Научные руководители: В.С.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Пацко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.А.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Федотов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6AFCAC7C-6B83-471E-A62F-2625AE76C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0963"/>
                <a:ext cx="9144000" cy="935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ts val="600"/>
                  </a:spcBef>
                  <a:defRPr/>
                </a:pPr>
                <a:r>
                  <a:rPr lang="ru-RU" sz="2400" b="1" dirty="0">
                    <a:solidFill>
                      <a:schemeClr val="accent5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Зависимость от произведения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∗</m:t>
                    </m:r>
                    <m:r>
                      <a:rPr lang="en-US" sz="2400" b="1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𝝁</m:t>
                    </m:r>
                  </m:oMath>
                </a14:m>
                <a:endParaRPr lang="el-GR" sz="2400" b="1" i="0" dirty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6AFCAC7C-6B83-471E-A62F-2625AE76C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0963"/>
                <a:ext cx="9144000" cy="9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743F5B-93BB-4D9E-8F41-349D75D929DE}"/>
                  </a:ext>
                </a:extLst>
              </p:cNvPr>
              <p:cNvSpPr txBox="1"/>
              <p:nvPr/>
            </p:nvSpPr>
            <p:spPr>
              <a:xfrm>
                <a:off x="5512905" y="1664507"/>
                <a:ext cx="2264851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=10;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743F5B-93BB-4D9E-8F41-349D75D92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05" y="1664507"/>
                <a:ext cx="2264851" cy="332399"/>
              </a:xfrm>
              <a:prstGeom prst="rect">
                <a:avLst/>
              </a:prstGeom>
              <a:blipFill>
                <a:blip r:embed="rId3"/>
                <a:stretch>
                  <a:fillRect l="-1882" r="-1613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5445C89-81A5-47BF-BE12-F02941CD5DBA}"/>
              </a:ext>
            </a:extLst>
          </p:cNvPr>
          <p:cNvGrpSpPr/>
          <p:nvPr/>
        </p:nvGrpSpPr>
        <p:grpSpPr>
          <a:xfrm>
            <a:off x="5967843" y="2061302"/>
            <a:ext cx="1354974" cy="3574727"/>
            <a:chOff x="5062451" y="2111178"/>
            <a:chExt cx="1354974" cy="3574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EA6C20-7763-4C72-807B-7CDB8E9012DE}"/>
                    </a:ext>
                  </a:extLst>
                </p:cNvPr>
                <p:cNvSpPr txBox="1"/>
                <p:nvPr/>
              </p:nvSpPr>
              <p:spPr>
                <a:xfrm>
                  <a:off x="5168753" y="2111178"/>
                  <a:ext cx="1174232" cy="11594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=0,5 </m:t>
                        </m:r>
                      </m:oMath>
                    </m:oMathPara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=20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EA6C20-7763-4C72-807B-7CDB8E901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8753" y="2111178"/>
                  <a:ext cx="1174232" cy="1159420"/>
                </a:xfrm>
                <a:prstGeom prst="rect">
                  <a:avLst/>
                </a:prstGeom>
                <a:blipFill>
                  <a:blip r:embed="rId4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F27C85-A31D-4009-85A3-0AA8ED392ACA}"/>
                    </a:ext>
                  </a:extLst>
                </p:cNvPr>
                <p:cNvSpPr txBox="1"/>
                <p:nvPr/>
              </p:nvSpPr>
              <p:spPr>
                <a:xfrm>
                  <a:off x="5289556" y="3484834"/>
                  <a:ext cx="978665" cy="8874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</m:oMath>
                    </m:oMathPara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F27C85-A31D-4009-85A3-0AA8ED392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556" y="3484834"/>
                  <a:ext cx="978665" cy="8874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5B80CDB-07EE-4854-B920-841543E9F262}"/>
                    </a:ext>
                  </a:extLst>
                </p:cNvPr>
                <p:cNvSpPr txBox="1"/>
                <p:nvPr/>
              </p:nvSpPr>
              <p:spPr>
                <a:xfrm>
                  <a:off x="5289556" y="4642402"/>
                  <a:ext cx="978666" cy="8874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=2 </m:t>
                        </m:r>
                      </m:oMath>
                    </m:oMathPara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5B80CDB-07EE-4854-B920-841543E9F2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556" y="4642402"/>
                  <a:ext cx="978666" cy="8874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7E97AAE-EA31-418D-81BC-5566B33EF02E}"/>
                </a:ext>
              </a:extLst>
            </p:cNvPr>
            <p:cNvSpPr/>
            <p:nvPr/>
          </p:nvSpPr>
          <p:spPr>
            <a:xfrm>
              <a:off x="5062451" y="2302625"/>
              <a:ext cx="1354974" cy="33832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5A7517A-5B00-4CF7-B138-513F4F6D87E5}"/>
                </a:ext>
              </a:extLst>
            </p:cNvPr>
            <p:cNvCxnSpPr/>
            <p:nvPr/>
          </p:nvCxnSpPr>
          <p:spPr>
            <a:xfrm>
              <a:off x="5062451" y="3366655"/>
              <a:ext cx="13549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278F79F-1BA4-405F-B556-C05A02B47017}"/>
                </a:ext>
              </a:extLst>
            </p:cNvPr>
            <p:cNvCxnSpPr/>
            <p:nvPr/>
          </p:nvCxnSpPr>
          <p:spPr>
            <a:xfrm>
              <a:off x="5062451" y="4517820"/>
              <a:ext cx="13549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D7BE298-76AE-4348-B304-114297F0DA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807092"/>
            <a:ext cx="4116175" cy="547576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A2CA8F10-9F8D-4035-B665-5106F2EEE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2F670B2-2585-4136-B00A-62BA4ECD90E5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ru-RU" alt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F8E3C-9CD9-43B9-BFA6-CB8F8768DDE3}"/>
              </a:ext>
            </a:extLst>
          </p:cNvPr>
          <p:cNvSpPr txBox="1"/>
          <p:nvPr/>
        </p:nvSpPr>
        <p:spPr>
          <a:xfrm>
            <a:off x="1297577" y="3105834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2F499-D179-4FBB-A8F1-E3A6793AE923}"/>
              </a:ext>
            </a:extLst>
          </p:cNvPr>
          <p:cNvSpPr txBox="1"/>
          <p:nvPr/>
        </p:nvSpPr>
        <p:spPr>
          <a:xfrm>
            <a:off x="1068790" y="2641012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AB42B1-E55C-47A0-AD26-F580AA9B45AD}"/>
              </a:ext>
            </a:extLst>
          </p:cNvPr>
          <p:cNvSpPr txBox="1"/>
          <p:nvPr/>
        </p:nvSpPr>
        <p:spPr>
          <a:xfrm>
            <a:off x="767104" y="1853024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6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>
            <a:extLst>
              <a:ext uri="{FF2B5EF4-FFF2-40B4-BE49-F238E27FC236}">
                <a16:creationId xmlns:a16="http://schemas.microsoft.com/office/drawing/2014/main" id="{54B2E235-AF21-4388-B150-BBA0C842D4D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117166"/>
            <a:ext cx="3518089" cy="4194668"/>
            <a:chOff x="4968044" y="944723"/>
            <a:chExt cx="3597317" cy="4536505"/>
          </a:xfrm>
        </p:grpSpPr>
        <p:grpSp>
          <p:nvGrpSpPr>
            <p:cNvPr id="3" name="Группа 24">
              <a:extLst>
                <a:ext uri="{FF2B5EF4-FFF2-40B4-BE49-F238E27FC236}">
                  <a16:creationId xmlns:a16="http://schemas.microsoft.com/office/drawing/2014/main" id="{86C4DD9E-A4BF-4E21-A6CF-69BABD640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8044" y="944723"/>
              <a:ext cx="3597317" cy="4536505"/>
              <a:chOff x="4968044" y="944723"/>
              <a:chExt cx="3597317" cy="4536505"/>
            </a:xfrm>
          </p:grpSpPr>
          <p:pic>
            <p:nvPicPr>
              <p:cNvPr id="5" name="Picture 25">
                <a:extLst>
                  <a:ext uri="{FF2B5EF4-FFF2-40B4-BE49-F238E27FC236}">
                    <a16:creationId xmlns:a16="http://schemas.microsoft.com/office/drawing/2014/main" id="{B7B144EC-7381-46B5-B79C-422B77A1D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498450" y="1414317"/>
                <a:ext cx="4536505" cy="359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7">
                <a:extLst>
                  <a:ext uri="{FF2B5EF4-FFF2-40B4-BE49-F238E27FC236}">
                    <a16:creationId xmlns:a16="http://schemas.microsoft.com/office/drawing/2014/main" id="{42EED3E2-5F80-4A1D-A3AD-A6F1ED5B35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092" y="2276872"/>
                <a:ext cx="860425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8">
                <a:extLst>
                  <a:ext uri="{FF2B5EF4-FFF2-40B4-BE49-F238E27FC236}">
                    <a16:creationId xmlns:a16="http://schemas.microsoft.com/office/drawing/2014/main" id="{8F2758EF-A021-4EC3-8194-0B62C9D5DE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100" y="4005064"/>
                <a:ext cx="863600" cy="27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Прямоугольник 14">
                <a:extLst>
                  <a:ext uri="{FF2B5EF4-FFF2-40B4-BE49-F238E27FC236}">
                    <a16:creationId xmlns:a16="http://schemas.microsoft.com/office/drawing/2014/main" id="{7B773294-106D-4AEB-9805-888867C04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8224" y="3570587"/>
                <a:ext cx="82809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cxnSp>
            <p:nvCxnSpPr>
              <p:cNvPr id="9" name="Прямая соединительная линия 16">
                <a:extLst>
                  <a:ext uri="{FF2B5EF4-FFF2-40B4-BE49-F238E27FC236}">
                    <a16:creationId xmlns:a16="http://schemas.microsoft.com/office/drawing/2014/main" id="{DFAC1094-A0B8-4E6F-8AB6-992919D486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4428" y="3284984"/>
                <a:ext cx="10801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Прямая соединительная линия 25">
                <a:extLst>
                  <a:ext uri="{FF2B5EF4-FFF2-40B4-BE49-F238E27FC236}">
                    <a16:creationId xmlns:a16="http://schemas.microsoft.com/office/drawing/2014/main" id="{E136A4AC-AE7E-4FE8-92C4-71E2C8D1AA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588224" y="1376772"/>
                <a:ext cx="792088" cy="1476164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stealth" w="med" len="lg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Прямая соединительная линия 35">
                <a:extLst>
                  <a:ext uri="{FF2B5EF4-FFF2-40B4-BE49-F238E27FC236}">
                    <a16:creationId xmlns:a16="http://schemas.microsoft.com/office/drawing/2014/main" id="{2A8FD8A6-016B-4613-949C-2DF2B7B816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669757" y="1196752"/>
                <a:ext cx="216024" cy="1404156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stealth" w="med" len="lg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" name="Прямоугольник 38">
              <a:extLst>
                <a:ext uri="{FF2B5EF4-FFF2-40B4-BE49-F238E27FC236}">
                  <a16:creationId xmlns:a16="http://schemas.microsoft.com/office/drawing/2014/main" id="{AB9A4061-EB29-4DBC-B734-3A722491AA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60000">
              <a:off x="6037610" y="1909692"/>
              <a:ext cx="396000" cy="1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5F652E-4F83-484E-BF0A-EBBEC50F1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92" y="1219841"/>
            <a:ext cx="2765735" cy="4091994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4BFD9D7B-C5A1-40E4-8759-03EF467B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144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интегрального и геометрического 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ограничени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управление </a:t>
            </a:r>
            <a:endParaRPr lang="el-GR" sz="2400" b="1" i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417907-7B43-4A83-9B8D-7A8C2835ACF5}"/>
                  </a:ext>
                </a:extLst>
              </p:cNvPr>
              <p:cNvSpPr txBox="1"/>
              <p:nvPr/>
            </p:nvSpPr>
            <p:spPr>
              <a:xfrm>
                <a:off x="5781259" y="5651433"/>
                <a:ext cx="1332481" cy="860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≤1,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417907-7B43-4A83-9B8D-7A8C2835A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259" y="5651433"/>
                <a:ext cx="1332481" cy="860620"/>
              </a:xfrm>
              <a:prstGeom prst="rect">
                <a:avLst/>
              </a:prstGeom>
              <a:blipFill>
                <a:blip r:embed="rId6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DC9896-8A91-439B-9B85-65C4312AA3C7}"/>
                  </a:ext>
                </a:extLst>
              </p:cNvPr>
              <p:cNvSpPr txBox="1"/>
              <p:nvPr/>
            </p:nvSpPr>
            <p:spPr>
              <a:xfrm>
                <a:off x="543389" y="5372211"/>
                <a:ext cx="3806867" cy="132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DC9896-8A91-439B-9B85-65C4312AA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9" y="5372211"/>
                <a:ext cx="3806867" cy="1324658"/>
              </a:xfrm>
              <a:prstGeom prst="rect">
                <a:avLst/>
              </a:prstGeom>
              <a:blipFill>
                <a:blip r:embed="rId7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3">
            <a:extLst>
              <a:ext uri="{FF2B5EF4-FFF2-40B4-BE49-F238E27FC236}">
                <a16:creationId xmlns:a16="http://schemas.microsoft.com/office/drawing/2014/main" id="{2FA7D457-14A3-4747-8D5D-26FED8278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2F670B2-2585-4136-B00A-62BA4ECD90E5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ru-RU" altLang="ru-RU" sz="1400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14BFC22-765E-4994-9528-5633651AC549}"/>
              </a:ext>
            </a:extLst>
          </p:cNvPr>
          <p:cNvCxnSpPr/>
          <p:nvPr/>
        </p:nvCxnSpPr>
        <p:spPr>
          <a:xfrm>
            <a:off x="1831681" y="3265838"/>
            <a:ext cx="773083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0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>
            <a:extLst>
              <a:ext uri="{FF2B5EF4-FFF2-40B4-BE49-F238E27FC236}">
                <a16:creationId xmlns:a16="http://schemas.microsoft.com/office/drawing/2014/main" id="{E8E91811-2B5B-4392-B286-C3B4D6D9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938"/>
            <a:ext cx="91440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6">
            <a:extLst>
              <a:ext uri="{FF2B5EF4-FFF2-40B4-BE49-F238E27FC236}">
                <a16:creationId xmlns:a16="http://schemas.microsoft.com/office/drawing/2014/main" id="{0C5DDD50-8F2D-40B4-A27D-58B74C2DA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F28792F8-1FD4-47F9-9FC7-04D8174B912B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6BCE678-0042-416D-AA26-3E8A97679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144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Двумерное множество достижимости на плоскости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2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x, y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br>
              <a:rPr lang="en-US" sz="2400" b="1" i="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канонический случай  </a:t>
            </a:r>
            <a:r>
              <a:rPr lang="el-GR" sz="2800" b="1" i="1" dirty="0">
                <a:solidFill>
                  <a:schemeClr val="accent5">
                    <a:lumMod val="25000"/>
                  </a:schemeClr>
                </a:solidFill>
                <a:latin typeface="Times New Roman"/>
                <a:cs typeface="Times New Roman"/>
              </a:rPr>
              <a:t>μ</a:t>
            </a:r>
            <a:r>
              <a:rPr lang="en-US" sz="28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 b="1" i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CE2D30FE-E48D-4CFF-8BE2-76CB0D0C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752600"/>
            <a:ext cx="13335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ru-RU" sz="1400" i="0"/>
              <a:t> = 1.3</a:t>
            </a:r>
            <a:r>
              <a:rPr lang="el-GR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ru-RU" altLang="ru-RU" sz="1400" i="0" baseline="30000"/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674AFAD-D78B-4106-BE53-A12CBEC1C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1752600"/>
            <a:ext cx="9350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ru-RU" sz="1400" i="0"/>
              <a:t> = 1.8</a:t>
            </a:r>
            <a:r>
              <a:rPr lang="el-GR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ru-RU" altLang="ru-RU" sz="1400" i="0" baseline="30000"/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420AA381-B441-4043-A8A8-CE97C8447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1752600"/>
            <a:ext cx="12969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ru-RU" sz="1400" i="0"/>
              <a:t> = 2.2</a:t>
            </a:r>
            <a:r>
              <a:rPr lang="el-GR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ru-RU" altLang="ru-RU" sz="1400" i="0" baseline="30000"/>
          </a:p>
        </p:txBody>
      </p:sp>
      <p:sp>
        <p:nvSpPr>
          <p:cNvPr id="17416" name="TextBox 9">
            <a:extLst>
              <a:ext uri="{FF2B5EF4-FFF2-40B4-BE49-F238E27FC236}">
                <a16:creationId xmlns:a16="http://schemas.microsoft.com/office/drawing/2014/main" id="{11A6E197-53B3-46EF-ADF9-824D77A64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857875"/>
            <a:ext cx="111601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ru-RU" sz="1400" i="0"/>
              <a:t> = (1.0</a:t>
            </a:r>
            <a:r>
              <a:rPr lang="el-GR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ru-RU" sz="1400" i="0"/>
              <a:t>)</a:t>
            </a:r>
            <a:r>
              <a:rPr lang="en-US" altLang="ru-RU" sz="1400" i="0" baseline="30000"/>
              <a:t> 2</a:t>
            </a:r>
            <a:endParaRPr lang="ru-RU" altLang="ru-RU" sz="1400" i="0" baseline="30000"/>
          </a:p>
        </p:txBody>
      </p:sp>
      <p:sp>
        <p:nvSpPr>
          <p:cNvPr id="17417" name="TextBox 10">
            <a:extLst>
              <a:ext uri="{FF2B5EF4-FFF2-40B4-BE49-F238E27FC236}">
                <a16:creationId xmlns:a16="http://schemas.microsoft.com/office/drawing/2014/main" id="{F80344EB-FF82-4074-AFB3-521C71B6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857875"/>
            <a:ext cx="11144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ru-RU" sz="1400" i="0"/>
              <a:t> = (1.5</a:t>
            </a:r>
            <a:r>
              <a:rPr lang="el-GR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400" i="0" baseline="30000"/>
              <a:t> 2</a:t>
            </a:r>
            <a:endParaRPr lang="ru-RU" altLang="ru-RU" sz="1400" i="0" baseline="30000"/>
          </a:p>
        </p:txBody>
      </p:sp>
      <p:sp>
        <p:nvSpPr>
          <p:cNvPr id="17418" name="TextBox 11">
            <a:extLst>
              <a:ext uri="{FF2B5EF4-FFF2-40B4-BE49-F238E27FC236}">
                <a16:creationId xmlns:a16="http://schemas.microsoft.com/office/drawing/2014/main" id="{AE52E936-BD3C-4D0C-9073-791B89D4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5857875"/>
            <a:ext cx="11874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ru-RU" sz="1400" i="0"/>
              <a:t> = (1.8</a:t>
            </a:r>
            <a:r>
              <a:rPr lang="el-GR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400" i="0" baseline="30000"/>
              <a:t> 2</a:t>
            </a:r>
            <a:endParaRPr lang="ru-RU" altLang="ru-RU" sz="1400" i="0" baseline="30000"/>
          </a:p>
        </p:txBody>
      </p:sp>
      <p:sp>
        <p:nvSpPr>
          <p:cNvPr id="17419" name="TextBox 10">
            <a:extLst>
              <a:ext uri="{FF2B5EF4-FFF2-40B4-BE49-F238E27FC236}">
                <a16:creationId xmlns:a16="http://schemas.microsoft.com/office/drawing/2014/main" id="{49498457-EB50-4DC0-B4A0-6A2D9F5D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857875"/>
            <a:ext cx="12954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ru-RU" sz="1400" i="0"/>
              <a:t> = (1.7</a:t>
            </a:r>
            <a:r>
              <a:rPr lang="el-GR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400" i="0" baseline="30000"/>
              <a:t> 2</a:t>
            </a:r>
            <a:endParaRPr lang="ru-RU" altLang="ru-RU" sz="1400" i="0" baseline="30000"/>
          </a:p>
        </p:txBody>
      </p:sp>
      <p:sp>
        <p:nvSpPr>
          <p:cNvPr id="17420" name="TextBox 5">
            <a:extLst>
              <a:ext uri="{FF2B5EF4-FFF2-40B4-BE49-F238E27FC236}">
                <a16:creationId xmlns:a16="http://schemas.microsoft.com/office/drawing/2014/main" id="{EF3F5B4A-52AC-40E3-8CE1-C9E9D3003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52600"/>
            <a:ext cx="10080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ru-RU" sz="1400" i="0"/>
              <a:t> = 2.0</a:t>
            </a:r>
            <a:r>
              <a:rPr lang="el-GR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ru-RU" altLang="ru-RU" sz="1400" i="0" baseline="30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0EDC6-8D86-4329-AC66-805D82B64B5D}"/>
              </a:ext>
            </a:extLst>
          </p:cNvPr>
          <p:cNvSpPr txBox="1"/>
          <p:nvPr/>
        </p:nvSpPr>
        <p:spPr>
          <a:xfrm>
            <a:off x="682625" y="6273800"/>
            <a:ext cx="79930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solidFill>
                  <a:schemeClr val="accent5">
                    <a:lumMod val="25000"/>
                  </a:schemeClr>
                </a:solidFill>
              </a:rPr>
              <a:t>-----------------   </a:t>
            </a:r>
            <a:r>
              <a:rPr lang="ru-RU" sz="1600" i="0" dirty="0">
                <a:solidFill>
                  <a:schemeClr val="accent5">
                    <a:lumMod val="25000"/>
                  </a:schemeClr>
                </a:solidFill>
              </a:rPr>
              <a:t>интегральное ограничение на управление </a:t>
            </a:r>
            <a:r>
              <a:rPr lang="en-US" sz="1600" i="0" dirty="0">
                <a:solidFill>
                  <a:schemeClr val="accent5">
                    <a:lumMod val="25000"/>
                  </a:schemeClr>
                </a:solidFill>
              </a:rPr>
              <a:t>-----------------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E85A1-CA4C-4091-AB99-8C1942A66CD2}"/>
              </a:ext>
            </a:extLst>
          </p:cNvPr>
          <p:cNvSpPr txBox="1"/>
          <p:nvPr/>
        </p:nvSpPr>
        <p:spPr>
          <a:xfrm>
            <a:off x="576263" y="1325563"/>
            <a:ext cx="7991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solidFill>
                  <a:schemeClr val="accent5">
                    <a:lumMod val="25000"/>
                  </a:schemeClr>
                </a:solidFill>
              </a:rPr>
              <a:t>-----------------   </a:t>
            </a:r>
            <a:r>
              <a:rPr lang="ru-RU" sz="1600" i="0" dirty="0">
                <a:solidFill>
                  <a:schemeClr val="accent5">
                    <a:lumMod val="25000"/>
                  </a:schemeClr>
                </a:solidFill>
              </a:rPr>
              <a:t>геометрическое ограничение на управление </a:t>
            </a:r>
            <a:r>
              <a:rPr lang="en-US" sz="1600" i="0" dirty="0">
                <a:solidFill>
                  <a:schemeClr val="accent5">
                    <a:lumMod val="25000"/>
                  </a:schemeClr>
                </a:solidFill>
              </a:rPr>
              <a:t>-----------------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6">
            <a:extLst>
              <a:ext uri="{FF2B5EF4-FFF2-40B4-BE49-F238E27FC236}">
                <a16:creationId xmlns:a16="http://schemas.microsoft.com/office/drawing/2014/main" id="{EC4E0E7F-825F-4D4D-959A-F82092E2B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F3C2F0F-AAF0-4177-AFD1-4A8ED4F75347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FE039032-342B-4B82-8C8D-FBD84C99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</a:rPr>
              <a:t>Литература</a:t>
            </a:r>
            <a:endParaRPr lang="el-GR" sz="2400" b="1" i="0" dirty="0">
              <a:solidFill>
                <a:schemeClr val="accent5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59731A-CE90-42DC-B4C5-6C159A0A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763588"/>
            <a:ext cx="8767762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 anchor="ctr"/>
          <a:lstStyle/>
          <a:p>
            <a:pPr marL="250825" indent="-250825">
              <a:defRPr/>
            </a:pPr>
            <a:r>
              <a:rPr lang="ru-RU" sz="1400" i="0" dirty="0">
                <a:latin typeface="Arial" charset="0"/>
              </a:rPr>
              <a:t>1. </a:t>
            </a:r>
            <a:r>
              <a:rPr lang="ru-RU" sz="1400" dirty="0">
                <a:latin typeface="Arial" charset="0"/>
              </a:rPr>
              <a:t>Л. Эйлер.  Метод нахождения кривых линий, обладающих свойствами максимума, либо минимума или решение изопериметрической задачи, взятой в самом широком смысле. — М.; Л.: </a:t>
            </a:r>
            <a:r>
              <a:rPr lang="ru-RU" sz="1400" dirty="0" err="1">
                <a:latin typeface="Arial" charset="0"/>
              </a:rPr>
              <a:t>Гостехиздат</a:t>
            </a:r>
            <a:r>
              <a:rPr lang="ru-RU" sz="1400" dirty="0">
                <a:latin typeface="Arial" charset="0"/>
              </a:rPr>
              <a:t>, 1934. 600 с.</a:t>
            </a:r>
            <a:endParaRPr lang="en-US" sz="1400" i="0" dirty="0">
              <a:latin typeface="Arial" charset="0"/>
            </a:endParaRPr>
          </a:p>
          <a:p>
            <a:pPr marL="250825" indent="-250825" eaLnBrk="1" hangingPunct="1">
              <a:defRPr/>
            </a:pPr>
            <a:endParaRPr lang="en-US" sz="1400" i="0" dirty="0">
              <a:latin typeface="Arial" charset="0"/>
            </a:endParaRPr>
          </a:p>
          <a:p>
            <a:pPr marL="250825" indent="-250825" eaLnBrk="1" hangingPunct="1">
              <a:defRPr/>
            </a:pPr>
            <a:r>
              <a:rPr lang="ru-RU" sz="1400" i="0" dirty="0">
                <a:latin typeface="Arial" charset="0"/>
              </a:rPr>
              <a:t>2.  </a:t>
            </a:r>
            <a:r>
              <a:rPr lang="en-US" sz="1400" i="0" dirty="0">
                <a:latin typeface="Arial" charset="0"/>
              </a:rPr>
              <a:t>Miura T</a:t>
            </a:r>
            <a:r>
              <a:rPr lang="en-US" sz="1400" dirty="0">
                <a:latin typeface="Arial" charset="0"/>
              </a:rPr>
              <a:t>. </a:t>
            </a:r>
            <a:r>
              <a:rPr lang="en-US" sz="1400" i="0" dirty="0">
                <a:latin typeface="Arial" charset="0"/>
              </a:rPr>
              <a:t>(2021)  Polar tangential angles and free </a:t>
            </a:r>
            <a:r>
              <a:rPr lang="en-US" sz="1400" i="0" dirty="0" err="1">
                <a:latin typeface="Arial" charset="0"/>
              </a:rPr>
              <a:t>elasticae</a:t>
            </a:r>
            <a:r>
              <a:rPr lang="ru-RU" sz="1400" i="0" dirty="0">
                <a:latin typeface="Arial" charset="0"/>
              </a:rPr>
              <a:t> </a:t>
            </a:r>
            <a:r>
              <a:rPr lang="en-US" sz="1400" i="0" dirty="0">
                <a:latin typeface="Arial" charset="0"/>
              </a:rPr>
              <a:t>/ Mathematics in Engineering, Vol. 3, 2021. pp.1–12,  </a:t>
            </a:r>
            <a:r>
              <a:rPr lang="en-US" sz="1400" i="0" dirty="0" err="1">
                <a:latin typeface="Arial" charset="0"/>
              </a:rPr>
              <a:t>doi</a:t>
            </a:r>
            <a:r>
              <a:rPr lang="en-US" sz="1400" i="0" dirty="0">
                <a:latin typeface="Arial" charset="0"/>
              </a:rPr>
              <a:t>: 10.3934 / mine.2021034.</a:t>
            </a:r>
            <a:endParaRPr lang="ru-RU" sz="1400" i="0" dirty="0">
              <a:latin typeface="Arial" charset="0"/>
            </a:endParaRPr>
          </a:p>
          <a:p>
            <a:pPr marL="250825" indent="-250825" eaLnBrk="1" hangingPunct="1">
              <a:defRPr/>
            </a:pPr>
            <a:endParaRPr lang="ru-RU" sz="1400" i="0" dirty="0">
              <a:latin typeface="Arial" charset="0"/>
            </a:endParaRPr>
          </a:p>
          <a:p>
            <a:pPr marL="250825" indent="-250825">
              <a:defRPr/>
            </a:pPr>
            <a:r>
              <a:rPr lang="en-US" sz="1400" i="0" dirty="0">
                <a:latin typeface="Arial" charset="0"/>
              </a:rPr>
              <a:t>3</a:t>
            </a:r>
            <a:r>
              <a:rPr lang="ru-RU" sz="1400" i="0" dirty="0">
                <a:latin typeface="Arial" charset="0"/>
              </a:rPr>
              <a:t>.</a:t>
            </a:r>
            <a:r>
              <a:rPr lang="en-US" sz="1400" i="0" dirty="0">
                <a:latin typeface="Arial" charset="0"/>
              </a:rPr>
              <a:t> </a:t>
            </a:r>
            <a:r>
              <a:rPr lang="ru-RU" sz="1400" dirty="0">
                <a:latin typeface="Arial" charset="0"/>
              </a:rPr>
              <a:t>А. А. </a:t>
            </a:r>
            <a:r>
              <a:rPr lang="ru-RU" sz="1400" dirty="0" err="1">
                <a:latin typeface="Arial" charset="0"/>
              </a:rPr>
              <a:t>Ардентов</a:t>
            </a:r>
            <a:r>
              <a:rPr lang="ru-RU" sz="1400" dirty="0">
                <a:latin typeface="Arial" charset="0"/>
              </a:rPr>
              <a:t>, Ю. Л. Сачков.  Решение задачи Эйлера об эластиках  //  </a:t>
            </a:r>
            <a:r>
              <a:rPr lang="ru-RU" sz="1400" dirty="0" err="1">
                <a:latin typeface="Arial" charset="0"/>
              </a:rPr>
              <a:t>АиТ</a:t>
            </a:r>
            <a:r>
              <a:rPr lang="ru-RU" sz="1400" dirty="0">
                <a:latin typeface="Arial" charset="0"/>
              </a:rPr>
              <a:t>, 2009, </a:t>
            </a:r>
            <a:r>
              <a:rPr lang="ru-RU" sz="1400" dirty="0" err="1">
                <a:latin typeface="Arial" charset="0"/>
              </a:rPr>
              <a:t>вып</a:t>
            </a:r>
            <a:r>
              <a:rPr lang="ru-RU" sz="1400" dirty="0">
                <a:latin typeface="Arial" charset="0"/>
              </a:rPr>
              <a:t>. 4, 78–88.</a:t>
            </a:r>
          </a:p>
          <a:p>
            <a:pPr marL="250825" indent="-250825">
              <a:defRPr/>
            </a:pPr>
            <a:endParaRPr lang="ru-RU" sz="800" dirty="0">
              <a:latin typeface="Arial" charset="0"/>
            </a:endParaRPr>
          </a:p>
          <a:p>
            <a:pPr marL="250825" indent="-250825" eaLnBrk="1" hangingPunct="1">
              <a:defRPr/>
            </a:pPr>
            <a:endParaRPr lang="ru-RU" sz="1400" i="0" dirty="0">
              <a:latin typeface="Arial" charset="0"/>
            </a:endParaRPr>
          </a:p>
          <a:p>
            <a:pPr>
              <a:defRPr/>
            </a:pPr>
            <a:r>
              <a:rPr lang="en-US" sz="1400" i="0" dirty="0">
                <a:latin typeface="Arial" charset="0"/>
              </a:rPr>
              <a:t>4</a:t>
            </a:r>
            <a:r>
              <a:rPr lang="ru-RU" sz="1400" i="0" dirty="0">
                <a:latin typeface="Arial" charset="0"/>
              </a:rPr>
              <a:t>. </a:t>
            </a:r>
            <a:r>
              <a:rPr lang="ru-RU" sz="1400" dirty="0">
                <a:latin typeface="Arial" charset="0"/>
              </a:rPr>
              <a:t>М</a:t>
            </a:r>
            <a:r>
              <a:rPr lang="en-US" sz="1400" dirty="0">
                <a:latin typeface="Arial" charset="0"/>
              </a:rPr>
              <a:t>.</a:t>
            </a:r>
            <a:r>
              <a:rPr lang="ru-RU" sz="1400" dirty="0">
                <a:latin typeface="Arial" charset="0"/>
              </a:rPr>
              <a:t>И</a:t>
            </a:r>
            <a:r>
              <a:rPr lang="en-US" sz="1400" dirty="0">
                <a:latin typeface="Arial" charset="0"/>
              </a:rPr>
              <a:t>. </a:t>
            </a:r>
            <a:r>
              <a:rPr lang="ru-RU" sz="1400" dirty="0">
                <a:latin typeface="Arial" charset="0"/>
              </a:rPr>
              <a:t>Гусев</a:t>
            </a:r>
            <a:r>
              <a:rPr lang="en-US" sz="1400" dirty="0">
                <a:latin typeface="Arial" charset="0"/>
              </a:rPr>
              <a:t>, </a:t>
            </a:r>
            <a:r>
              <a:rPr lang="ru-RU" sz="1400" dirty="0">
                <a:latin typeface="Arial" charset="0"/>
              </a:rPr>
              <a:t>И</a:t>
            </a:r>
            <a:r>
              <a:rPr lang="en-US" sz="1400" dirty="0">
                <a:latin typeface="Arial" charset="0"/>
              </a:rPr>
              <a:t>.</a:t>
            </a:r>
            <a:r>
              <a:rPr lang="ru-RU" sz="1400" dirty="0">
                <a:latin typeface="Arial" charset="0"/>
              </a:rPr>
              <a:t>В</a:t>
            </a:r>
            <a:r>
              <a:rPr lang="en-US" sz="1400" dirty="0">
                <a:latin typeface="Arial" charset="0"/>
              </a:rPr>
              <a:t>. </a:t>
            </a:r>
            <a:r>
              <a:rPr lang="ru-RU" sz="1400" dirty="0">
                <a:latin typeface="Arial" charset="0"/>
              </a:rPr>
              <a:t>Зыков</a:t>
            </a:r>
            <a:r>
              <a:rPr lang="en-US" sz="1400" dirty="0">
                <a:latin typeface="Arial" charset="0"/>
              </a:rPr>
              <a:t>.  </a:t>
            </a:r>
            <a:r>
              <a:rPr lang="ru-RU" sz="1400" dirty="0">
                <a:latin typeface="Arial" charset="0"/>
              </a:rPr>
              <a:t>Об экстремальных свойствах граничных точек множеств достижимости</a:t>
            </a:r>
            <a:br>
              <a:rPr lang="ru-RU" sz="1400" dirty="0">
                <a:latin typeface="Arial" charset="0"/>
              </a:rPr>
            </a:br>
            <a:r>
              <a:rPr lang="ru-RU" sz="1400" dirty="0">
                <a:latin typeface="Arial" charset="0"/>
              </a:rPr>
              <a:t>     управляемых  систем  при  интегральных  ограничениях   //   Труды  Института  математики  и </a:t>
            </a:r>
            <a:br>
              <a:rPr lang="ru-RU" sz="1400" dirty="0">
                <a:latin typeface="Arial" charset="0"/>
              </a:rPr>
            </a:br>
            <a:r>
              <a:rPr lang="ru-RU" sz="1400" dirty="0">
                <a:latin typeface="Arial" charset="0"/>
              </a:rPr>
              <a:t>     механики </a:t>
            </a:r>
            <a:r>
              <a:rPr lang="ru-RU" sz="1400" dirty="0" err="1">
                <a:latin typeface="Arial" charset="0"/>
              </a:rPr>
              <a:t>УрО</a:t>
            </a:r>
            <a:r>
              <a:rPr lang="ru-RU" sz="1400" dirty="0">
                <a:latin typeface="Arial" charset="0"/>
              </a:rPr>
              <a:t> РАН. 2017. Т. 23. № 1, 103</a:t>
            </a:r>
            <a:r>
              <a:rPr lang="ru-RU" sz="800" dirty="0">
                <a:latin typeface="Arial" charset="0"/>
              </a:rPr>
              <a:t> </a:t>
            </a:r>
            <a:r>
              <a:rPr lang="ru-RU" sz="1400" dirty="0">
                <a:latin typeface="Arial" charset="0"/>
              </a:rPr>
              <a:t>–115.</a:t>
            </a:r>
            <a:endParaRPr lang="ru-RU" sz="1400" i="0" dirty="0">
              <a:latin typeface="Arial" charset="0"/>
            </a:endParaRPr>
          </a:p>
          <a:p>
            <a:pPr marL="250825" indent="-250825" eaLnBrk="1" hangingPunct="1">
              <a:defRPr/>
            </a:pPr>
            <a:endParaRPr lang="en-US" sz="1400" i="0" dirty="0">
              <a:latin typeface="Arial" charset="0"/>
            </a:endParaRPr>
          </a:p>
          <a:p>
            <a:pPr>
              <a:defRPr/>
            </a:pPr>
            <a:r>
              <a:rPr lang="en-US" sz="1400" i="0" dirty="0">
                <a:latin typeface="Arial" charset="0"/>
              </a:rPr>
              <a:t>5</a:t>
            </a:r>
            <a:r>
              <a:rPr lang="ru-RU" sz="1400" i="0" dirty="0">
                <a:latin typeface="Arial" charset="0"/>
              </a:rPr>
              <a:t>.</a:t>
            </a:r>
            <a:r>
              <a:rPr lang="en-US" sz="1400" i="0" dirty="0">
                <a:latin typeface="Arial" charset="0"/>
              </a:rPr>
              <a:t> </a:t>
            </a:r>
            <a:r>
              <a:rPr lang="ru-RU" sz="1400" dirty="0">
                <a:latin typeface="Arial" charset="0"/>
              </a:rPr>
              <a:t>И</a:t>
            </a:r>
            <a:r>
              <a:rPr lang="en-US" sz="1400" dirty="0">
                <a:latin typeface="Arial" charset="0"/>
              </a:rPr>
              <a:t>.</a:t>
            </a:r>
            <a:r>
              <a:rPr lang="ru-RU" sz="1400" dirty="0">
                <a:latin typeface="Arial" charset="0"/>
              </a:rPr>
              <a:t>В</a:t>
            </a:r>
            <a:r>
              <a:rPr lang="en-US" sz="1400" dirty="0">
                <a:latin typeface="Arial" charset="0"/>
              </a:rPr>
              <a:t>. </a:t>
            </a:r>
            <a:r>
              <a:rPr lang="ru-RU" sz="1400" dirty="0">
                <a:latin typeface="Arial" charset="0"/>
              </a:rPr>
              <a:t>Зыков</a:t>
            </a:r>
            <a:r>
              <a:rPr lang="en-US" sz="1400" dirty="0">
                <a:latin typeface="Arial" charset="0"/>
              </a:rPr>
              <a:t>.  </a:t>
            </a:r>
            <a:r>
              <a:rPr lang="ru-RU" sz="1400" dirty="0">
                <a:latin typeface="Arial" charset="0"/>
              </a:rPr>
              <a:t>О задаче достижимости для нелинейной управляемой системы с интегральными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>    </a:t>
            </a:r>
            <a:r>
              <a:rPr lang="ru-RU" sz="1400" dirty="0">
                <a:latin typeface="Arial" charset="0"/>
              </a:rPr>
              <a:t> ограничениями  //  </a:t>
            </a:r>
            <a:r>
              <a:rPr lang="en-US" sz="1400" dirty="0">
                <a:latin typeface="Arial" charset="0"/>
              </a:rPr>
              <a:t>CEUR Workshop Proceedings.  2017  T.1894.  C. 88 – 97.</a:t>
            </a:r>
            <a:endParaRPr lang="ru-RU" sz="1400" dirty="0">
              <a:latin typeface="Arial" charset="0"/>
            </a:endParaRPr>
          </a:p>
          <a:p>
            <a:pPr marL="250825" indent="-250825" eaLnBrk="1" hangingPunct="1">
              <a:defRPr/>
            </a:pPr>
            <a:endParaRPr lang="ru-RU" sz="1400" i="0" dirty="0">
              <a:latin typeface="Arial" charset="0"/>
            </a:endParaRPr>
          </a:p>
          <a:p>
            <a:pPr marL="250825" indent="-250825">
              <a:defRPr/>
            </a:pPr>
            <a:r>
              <a:rPr lang="en-US" sz="1400" i="0" dirty="0">
                <a:latin typeface="Arial" charset="0"/>
              </a:rPr>
              <a:t>6</a:t>
            </a:r>
            <a:r>
              <a:rPr lang="ru-RU" sz="1400" i="0" dirty="0">
                <a:latin typeface="Arial" charset="0"/>
              </a:rPr>
              <a:t>. </a:t>
            </a:r>
            <a:r>
              <a:rPr lang="ru-RU" sz="1400" dirty="0">
                <a:latin typeface="Arial" charset="0"/>
              </a:rPr>
              <a:t>Ю.С. Сикорский.  Элементы теории эллиптических функций: С приложениями к механике.</a:t>
            </a:r>
          </a:p>
          <a:p>
            <a:pPr marL="250825" indent="-250825">
              <a:defRPr/>
            </a:pPr>
            <a:r>
              <a:rPr lang="ru-RU" sz="1400" dirty="0">
                <a:latin typeface="Arial" charset="0"/>
              </a:rPr>
              <a:t>     М.: </a:t>
            </a:r>
            <a:r>
              <a:rPr lang="ru-RU" sz="1400" dirty="0" err="1">
                <a:latin typeface="Arial" charset="0"/>
              </a:rPr>
              <a:t>КомКнига</a:t>
            </a:r>
            <a:r>
              <a:rPr lang="ru-RU" sz="1400" dirty="0">
                <a:latin typeface="Arial" charset="0"/>
              </a:rPr>
              <a:t>, 2006. 368 с.</a:t>
            </a:r>
            <a:endParaRPr lang="en-US" sz="1400" i="0" dirty="0">
              <a:latin typeface="Arial" charset="0"/>
            </a:endParaRPr>
          </a:p>
          <a:p>
            <a:pPr marL="250825" indent="-250825" eaLnBrk="1" hangingPunct="1">
              <a:defRPr/>
            </a:pPr>
            <a:endParaRPr lang="en-US" sz="1400" i="0" dirty="0">
              <a:latin typeface="Arial" charset="0"/>
            </a:endParaRPr>
          </a:p>
          <a:p>
            <a:pPr marL="288000" indent="-288000" eaLnBrk="1" hangingPunct="1">
              <a:defRPr/>
            </a:pPr>
            <a:r>
              <a:rPr lang="en-US" sz="1400" i="0" dirty="0">
                <a:latin typeface="Arial" charset="0"/>
              </a:rPr>
              <a:t>7.  Cockayne, E. J. and Hall, G. W. C., Plane Motion of a Particle Subject to Curvature Constraints // SIAM Journal on Control and Optimization, Vol. 13, No. 1, 1975,  197–220.</a:t>
            </a:r>
          </a:p>
          <a:p>
            <a:pPr marL="342900" indent="-342900" eaLnBrk="1" hangingPunct="1">
              <a:buFontTx/>
              <a:buAutoNum type="arabicPeriod" startAt="10"/>
              <a:defRPr/>
            </a:pPr>
            <a:endParaRPr lang="ru-RU" sz="1400" i="0" dirty="0">
              <a:latin typeface="Arial" charset="0"/>
            </a:endParaRPr>
          </a:p>
          <a:p>
            <a:pPr marL="288000" indent="-288000" eaLnBrk="1" hangingPunct="1">
              <a:defRPr/>
            </a:pPr>
            <a:r>
              <a:rPr lang="en-US" sz="1400" i="0" dirty="0">
                <a:latin typeface="Arial" charset="0"/>
              </a:rPr>
              <a:t>8.  V.S. Patsko,  G.I. </a:t>
            </a:r>
            <a:r>
              <a:rPr lang="en-US" sz="1400" i="0" dirty="0" err="1">
                <a:latin typeface="Arial" charset="0"/>
              </a:rPr>
              <a:t>Trubnikov</a:t>
            </a:r>
            <a:r>
              <a:rPr lang="en-US" sz="1400" i="0" dirty="0">
                <a:latin typeface="Arial" charset="0"/>
              </a:rPr>
              <a:t>,  A.A. Fedotov. Reachable Set of the Dubins Car with an Integral Constraint on Control  //  </a:t>
            </a:r>
            <a:r>
              <a:rPr lang="en-US" sz="1400" i="0" dirty="0" err="1">
                <a:latin typeface="Arial" charset="0"/>
              </a:rPr>
              <a:t>Doklady</a:t>
            </a:r>
            <a:r>
              <a:rPr lang="en-US" sz="1400" i="0" dirty="0">
                <a:latin typeface="Arial" charset="0"/>
              </a:rPr>
              <a:t> Mathematics, 2023, Vol. 108, Suppl. 1,  S34–S41</a:t>
            </a:r>
            <a:r>
              <a:rPr lang="ru-RU" sz="1400" i="0" dirty="0">
                <a:latin typeface="Arial" charset="0"/>
              </a:rPr>
              <a:t>.</a:t>
            </a:r>
          </a:p>
          <a:p>
            <a:pPr marL="342900" indent="-342900" eaLnBrk="1" hangingPunct="1">
              <a:buFontTx/>
              <a:buAutoNum type="arabicPeriod" startAt="11"/>
              <a:defRPr/>
            </a:pPr>
            <a:endParaRPr lang="ru-RU" sz="1400" i="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>
            <a:extLst>
              <a:ext uri="{FF2B5EF4-FFF2-40B4-BE49-F238E27FC236}">
                <a16:creationId xmlns:a16="http://schemas.microsoft.com/office/drawing/2014/main" id="{F4382B06-4764-4DD9-B7D7-FA2FB06B0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004A16E-F161-4122-8927-E85892983825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6147" name="Прямоугольник 27">
            <a:extLst>
              <a:ext uri="{FF2B5EF4-FFF2-40B4-BE49-F238E27FC236}">
                <a16:creationId xmlns:a16="http://schemas.microsoft.com/office/drawing/2014/main" id="{2CEDFB3C-8CAF-458E-9D6A-5E390A3D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92150"/>
            <a:ext cx="8775700" cy="24130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48" name="Picture 43">
            <a:extLst>
              <a:ext uri="{FF2B5EF4-FFF2-40B4-BE49-F238E27FC236}">
                <a16:creationId xmlns:a16="http://schemas.microsoft.com/office/drawing/2014/main" id="{8C202774-D404-406B-B2F0-C0BC53CB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2413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Rectangle 1">
            <a:extLst>
              <a:ext uri="{FF2B5EF4-FFF2-40B4-BE49-F238E27FC236}">
                <a16:creationId xmlns:a16="http://schemas.microsoft.com/office/drawing/2014/main" id="{4973D373-6BE2-40D4-8820-0F8EC26998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574675"/>
          </a:xfrm>
        </p:spPr>
        <p:txBody>
          <a:bodyPr lIns="89993" tIns="46796" rIns="89993" bIns="46796"/>
          <a:lstStyle/>
          <a:p>
            <a:pPr algn="ctr" defTabSz="250825" eaLnBrk="1" hangingPunct="1">
              <a:lnSpc>
                <a:spcPct val="120000"/>
              </a:lnSpc>
              <a:tabLst>
                <a:tab pos="0" algn="l"/>
                <a:tab pos="250825" algn="l"/>
                <a:tab pos="504825" algn="l"/>
                <a:tab pos="755650" algn="l"/>
                <a:tab pos="1009650" algn="l"/>
                <a:tab pos="1262063" algn="l"/>
                <a:tab pos="1516063" algn="l"/>
                <a:tab pos="1770063" algn="l"/>
                <a:tab pos="2020888" algn="l"/>
                <a:tab pos="2274888" algn="l"/>
                <a:tab pos="2525713" algn="l"/>
                <a:tab pos="2779713" algn="l"/>
                <a:tab pos="3030538" algn="l"/>
                <a:tab pos="3284538" algn="l"/>
                <a:tab pos="3535363" algn="l"/>
                <a:tab pos="3789363" algn="l"/>
                <a:tab pos="4041775" algn="l"/>
                <a:tab pos="4295775" algn="l"/>
                <a:tab pos="4549775" algn="l"/>
                <a:tab pos="4800600" algn="l"/>
                <a:tab pos="5051425" algn="l"/>
              </a:tabLst>
              <a:defRPr/>
            </a:pPr>
            <a:r>
              <a:rPr lang="ru-RU" altLang="ru-RU" sz="2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Машина </a:t>
            </a:r>
            <a:r>
              <a:rPr lang="ru-RU" altLang="ru-RU" sz="2400" b="1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Дубинса</a:t>
            </a:r>
            <a:endParaRPr lang="ru-RU" altLang="ru-RU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96CAB1E1-11D2-4DA8-8B09-C580080C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5586" y="5534943"/>
            <a:ext cx="86772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3" tIns="46796" rIns="89993" bIns="46796" anchor="ctr"/>
          <a:lstStyle/>
          <a:p>
            <a:pPr algn="ctr" defTabSz="250825" eaLnBrk="1" hangingPunct="1">
              <a:lnSpc>
                <a:spcPct val="120000"/>
              </a:lnSpc>
              <a:tabLst>
                <a:tab pos="0" algn="l"/>
                <a:tab pos="250825" algn="l"/>
                <a:tab pos="504825" algn="l"/>
                <a:tab pos="755650" algn="l"/>
                <a:tab pos="1009650" algn="l"/>
                <a:tab pos="1262063" algn="l"/>
                <a:tab pos="1516063" algn="l"/>
                <a:tab pos="1770063" algn="l"/>
                <a:tab pos="2020888" algn="l"/>
                <a:tab pos="2274888" algn="l"/>
                <a:tab pos="2525713" algn="l"/>
                <a:tab pos="2779713" algn="l"/>
                <a:tab pos="3030538" algn="l"/>
                <a:tab pos="3284538" algn="l"/>
                <a:tab pos="3535363" algn="l"/>
                <a:tab pos="3789363" algn="l"/>
                <a:tab pos="4041775" algn="l"/>
                <a:tab pos="4295775" algn="l"/>
                <a:tab pos="4549775" algn="l"/>
                <a:tab pos="4800600" algn="l"/>
                <a:tab pos="5051425" algn="l"/>
              </a:tabLst>
              <a:defRPr/>
            </a:pP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Геометрическое ограничение:     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Markov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(1889),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Isaacs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(1951),  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Dubins (1957)</a:t>
            </a:r>
            <a:endParaRPr lang="ru-RU" altLang="ru-RU" sz="1500" b="1" i="0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51" name="Text Box 4">
            <a:extLst>
              <a:ext uri="{FF2B5EF4-FFF2-40B4-BE49-F238E27FC236}">
                <a16:creationId xmlns:a16="http://schemas.microsoft.com/office/drawing/2014/main" id="{23B46695-8FDF-4230-9EC0-E32BEDE9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3811549"/>
            <a:ext cx="1987550" cy="109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/>
              <a:t>Множество достижимости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/>
              <a:t>в момент  </a:t>
            </a:r>
            <a:r>
              <a:rPr lang="en-US" altLang="ru-RU" sz="2000" i="1" dirty="0" err="1">
                <a:solidFill>
                  <a:schemeClr val="tx2"/>
                </a:solidFill>
              </a:rPr>
              <a:t>t</a:t>
            </a:r>
            <a:r>
              <a:rPr lang="en-US" altLang="ru-RU" sz="20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f</a:t>
            </a:r>
            <a:r>
              <a:rPr lang="en-US" altLang="ru-RU" sz="1600" dirty="0">
                <a:latin typeface="Times New Roman" panose="02020603050405020304" pitchFamily="18" charset="0"/>
              </a:rPr>
              <a:t> </a:t>
            </a:r>
            <a:endParaRPr lang="en-US" altLang="ru-RU" sz="1600" b="1" dirty="0"/>
          </a:p>
        </p:txBody>
      </p:sp>
      <p:sp>
        <p:nvSpPr>
          <p:cNvPr id="6152" name="Rectangle 31">
            <a:extLst>
              <a:ext uri="{FF2B5EF4-FFF2-40B4-BE49-F238E27FC236}">
                <a16:creationId xmlns:a16="http://schemas.microsoft.com/office/drawing/2014/main" id="{AFA89771-0F4C-40CE-8671-C437F92DB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6C779EA-B461-4F05-BA94-F7CD4766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42013"/>
            <a:ext cx="88931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3" tIns="46796" rIns="89993" bIns="46796" anchor="ctr"/>
          <a:lstStyle/>
          <a:p>
            <a:pPr algn="ctr" defTabSz="250825" eaLnBrk="1" hangingPunct="1">
              <a:lnSpc>
                <a:spcPct val="120000"/>
              </a:lnSpc>
              <a:tabLst>
                <a:tab pos="0" algn="l"/>
                <a:tab pos="250825" algn="l"/>
                <a:tab pos="504825" algn="l"/>
                <a:tab pos="755650" algn="l"/>
                <a:tab pos="1009650" algn="l"/>
                <a:tab pos="1262063" algn="l"/>
                <a:tab pos="1516063" algn="l"/>
                <a:tab pos="1770063" algn="l"/>
                <a:tab pos="2020888" algn="l"/>
                <a:tab pos="2274888" algn="l"/>
                <a:tab pos="2525713" algn="l"/>
                <a:tab pos="2779713" algn="l"/>
                <a:tab pos="3030538" algn="l"/>
                <a:tab pos="3284538" algn="l"/>
                <a:tab pos="3535363" algn="l"/>
                <a:tab pos="3789363" algn="l"/>
                <a:tab pos="4041775" algn="l"/>
                <a:tab pos="4295775" algn="l"/>
                <a:tab pos="4549775" algn="l"/>
                <a:tab pos="4800600" algn="l"/>
                <a:tab pos="5051425" algn="l"/>
              </a:tabLst>
              <a:defRPr/>
            </a:pP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Интегральное ограничение: 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Л. Эйлер(1744),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М.И. Зеликин, 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Ю.Л. Сачков,  А.А. </a:t>
            </a:r>
            <a:r>
              <a:rPr lang="ru-RU" altLang="ru-RU" sz="1500" b="1" i="0" kern="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Ардентов</a:t>
            </a:r>
            <a:r>
              <a:rPr lang="en-US" altLang="ru-RU" sz="1500" b="1" i="0" kern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T. Miura</a:t>
            </a:r>
            <a:endParaRPr lang="ru-RU" altLang="ru-RU" sz="1500" b="1" i="0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54" name="Picture 12">
            <a:extLst>
              <a:ext uri="{FF2B5EF4-FFF2-40B4-BE49-F238E27FC236}">
                <a16:creationId xmlns:a16="http://schemas.microsoft.com/office/drawing/2014/main" id="{0F54CDA0-1CBA-4D9C-B6E7-AD64866B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"/>
          <a:stretch>
            <a:fillRect/>
          </a:stretch>
        </p:blipFill>
        <p:spPr bwMode="auto">
          <a:xfrm>
            <a:off x="336550" y="835025"/>
            <a:ext cx="8556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>
            <a:extLst>
              <a:ext uri="{FF2B5EF4-FFF2-40B4-BE49-F238E27FC236}">
                <a16:creationId xmlns:a16="http://schemas.microsoft.com/office/drawing/2014/main" id="{76FA37F3-40CB-4162-ADF2-811EF98B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49613"/>
            <a:ext cx="26924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>
            <a:extLst>
              <a:ext uri="{FF2B5EF4-FFF2-40B4-BE49-F238E27FC236}">
                <a16:creationId xmlns:a16="http://schemas.microsoft.com/office/drawing/2014/main" id="{25166B4A-EF48-4E84-888A-507AED51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7" t="43175" r="24899" b="39500"/>
          <a:stretch>
            <a:fillRect/>
          </a:stretch>
        </p:blipFill>
        <p:spPr bwMode="auto">
          <a:xfrm>
            <a:off x="4714875" y="4500335"/>
            <a:ext cx="26670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43">
            <a:extLst>
              <a:ext uri="{FF2B5EF4-FFF2-40B4-BE49-F238E27FC236}">
                <a16:creationId xmlns:a16="http://schemas.microsoft.com/office/drawing/2014/main" id="{A573E7C1-55D6-43D2-A10A-261FE8FD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8" t="52116" r="48766" b="27911"/>
          <a:stretch>
            <a:fillRect/>
          </a:stretch>
        </p:blipFill>
        <p:spPr bwMode="auto">
          <a:xfrm>
            <a:off x="6530975" y="3971925"/>
            <a:ext cx="179388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4">
            <a:extLst>
              <a:ext uri="{FF2B5EF4-FFF2-40B4-BE49-F238E27FC236}">
                <a16:creationId xmlns:a16="http://schemas.microsoft.com/office/drawing/2014/main" id="{6C64320B-A9B7-49C2-8F38-BFAFA7E66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4689249"/>
            <a:ext cx="1546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/>
              <a:t>Двумерное</a:t>
            </a:r>
            <a:endParaRPr lang="en-US" altLang="ru-RU" sz="1400" b="1" dirty="0"/>
          </a:p>
        </p:txBody>
      </p:sp>
      <p:sp>
        <p:nvSpPr>
          <p:cNvPr id="6159" name="Text Box 4">
            <a:extLst>
              <a:ext uri="{FF2B5EF4-FFF2-40B4-BE49-F238E27FC236}">
                <a16:creationId xmlns:a16="http://schemas.microsoft.com/office/drawing/2014/main" id="{73403DD4-181C-4AC0-ADAA-D1BEE87F8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3580607"/>
            <a:ext cx="16637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/>
              <a:t>Трёхмерное</a:t>
            </a:r>
            <a:endParaRPr lang="en-US" altLang="ru-RU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94FBC9-BFEC-4416-977C-679C40457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741363"/>
            <a:ext cx="3571875" cy="417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9993" tIns="46796" rIns="89993" bIns="46796" anchor="ctr"/>
          <a:lstStyle/>
          <a:p>
            <a:pPr algn="ctr" defTabSz="250825" eaLnBrk="1" hangingPunct="1">
              <a:lnSpc>
                <a:spcPct val="120000"/>
              </a:lnSpc>
              <a:tabLst>
                <a:tab pos="0" algn="l"/>
                <a:tab pos="250825" algn="l"/>
                <a:tab pos="504825" algn="l"/>
                <a:tab pos="755650" algn="l"/>
                <a:tab pos="1009650" algn="l"/>
                <a:tab pos="1262063" algn="l"/>
                <a:tab pos="1516063" algn="l"/>
                <a:tab pos="1770063" algn="l"/>
                <a:tab pos="2020888" algn="l"/>
                <a:tab pos="2274888" algn="l"/>
                <a:tab pos="2525713" algn="l"/>
                <a:tab pos="2779713" algn="l"/>
                <a:tab pos="3030538" algn="l"/>
                <a:tab pos="3284538" algn="l"/>
                <a:tab pos="3535363" algn="l"/>
                <a:tab pos="3789363" algn="l"/>
                <a:tab pos="4041775" algn="l"/>
                <a:tab pos="4295775" algn="l"/>
                <a:tab pos="4549775" algn="l"/>
                <a:tab pos="4800600" algn="l"/>
                <a:tab pos="5051425" algn="l"/>
              </a:tabLst>
              <a:defRPr/>
            </a:pPr>
            <a:r>
              <a:rPr lang="ru-RU" altLang="ru-RU" sz="15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Геометрическое ограничение:</a:t>
            </a:r>
            <a:r>
              <a:rPr lang="en-US" altLang="ru-RU" sz="15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5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4E0653-3F39-428B-9E32-93C496C9E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822450"/>
            <a:ext cx="3571875" cy="41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9993" tIns="46796" rIns="89993" bIns="46796" anchor="ctr"/>
          <a:lstStyle/>
          <a:p>
            <a:pPr algn="ctr" defTabSz="250825" eaLnBrk="1" hangingPunct="1">
              <a:lnSpc>
                <a:spcPct val="120000"/>
              </a:lnSpc>
              <a:tabLst>
                <a:tab pos="0" algn="l"/>
                <a:tab pos="250825" algn="l"/>
                <a:tab pos="504825" algn="l"/>
                <a:tab pos="755650" algn="l"/>
                <a:tab pos="1009650" algn="l"/>
                <a:tab pos="1262063" algn="l"/>
                <a:tab pos="1516063" algn="l"/>
                <a:tab pos="1770063" algn="l"/>
                <a:tab pos="2020888" algn="l"/>
                <a:tab pos="2274888" algn="l"/>
                <a:tab pos="2525713" algn="l"/>
                <a:tab pos="2779713" algn="l"/>
                <a:tab pos="3030538" algn="l"/>
                <a:tab pos="3284538" algn="l"/>
                <a:tab pos="3535363" algn="l"/>
                <a:tab pos="3789363" algn="l"/>
                <a:tab pos="4041775" algn="l"/>
                <a:tab pos="4295775" algn="l"/>
                <a:tab pos="4549775" algn="l"/>
                <a:tab pos="4800600" algn="l"/>
                <a:tab pos="5051425" algn="l"/>
              </a:tabLst>
              <a:defRPr/>
            </a:pPr>
            <a:r>
              <a:rPr lang="en-US" altLang="ru-RU" sz="15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5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Интегральное ограничение:</a:t>
            </a:r>
            <a:r>
              <a:rPr lang="en-US" altLang="ru-RU" sz="15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5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F078968-DA4C-44F8-965B-5330CE7D3F30}"/>
              </a:ext>
            </a:extLst>
          </p:cNvPr>
          <p:cNvCxnSpPr>
            <a:cxnSpLocks/>
          </p:cNvCxnSpPr>
          <p:nvPr/>
        </p:nvCxnSpPr>
        <p:spPr>
          <a:xfrm>
            <a:off x="7498802" y="5093340"/>
            <a:ext cx="9552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9">
            <a:extLst>
              <a:ext uri="{FF2B5EF4-FFF2-40B4-BE49-F238E27FC236}">
                <a16:creationId xmlns:a16="http://schemas.microsoft.com/office/drawing/2014/main" id="{B3A7B48A-02DC-4987-A9E7-B0E67E989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216008"/>
            <a:ext cx="24399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939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4">
            <a:extLst>
              <a:ext uri="{FF2B5EF4-FFF2-40B4-BE49-F238E27FC236}">
                <a16:creationId xmlns:a16="http://schemas.microsoft.com/office/drawing/2014/main" id="{99EF0485-8395-46DB-93DA-B4D602AE84A1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192713"/>
            <a:ext cx="3779838" cy="1260475"/>
            <a:chOff x="5256213" y="4869160"/>
            <a:chExt cx="3779837" cy="1260178"/>
          </a:xfrm>
        </p:grpSpPr>
        <p:sp>
          <p:nvSpPr>
            <p:cNvPr id="9236" name="Rectangle 2">
              <a:extLst>
                <a:ext uri="{FF2B5EF4-FFF2-40B4-BE49-F238E27FC236}">
                  <a16:creationId xmlns:a16="http://schemas.microsoft.com/office/drawing/2014/main" id="{6F9F524C-91A7-450A-9694-488FED7DF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13" y="4869160"/>
              <a:ext cx="3779837" cy="126017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237" name="Text Box 15">
              <a:extLst>
                <a:ext uri="{FF2B5EF4-FFF2-40B4-BE49-F238E27FC236}">
                  <a16:creationId xmlns:a16="http://schemas.microsoft.com/office/drawing/2014/main" id="{8A44DDAE-BB65-42DC-81CA-8C2C19380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9458" y="4958420"/>
              <a:ext cx="3636404" cy="1046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400"/>
                <a:t>Ю</a:t>
              </a:r>
              <a:r>
                <a:rPr lang="en-US" altLang="ru-RU" sz="1400"/>
                <a:t>.</a:t>
              </a:r>
              <a:r>
                <a:rPr lang="ru-RU" altLang="ru-RU" sz="1400"/>
                <a:t>И</a:t>
              </a:r>
              <a:r>
                <a:rPr lang="en-US" altLang="ru-RU" sz="1400"/>
                <a:t>.</a:t>
              </a:r>
              <a:r>
                <a:rPr lang="ru-RU" altLang="ru-RU" sz="1400"/>
                <a:t>Бердышев</a:t>
              </a:r>
              <a:br>
                <a:rPr lang="ru-RU" altLang="ru-RU" sz="1400"/>
              </a:br>
              <a:br>
                <a:rPr lang="ru-RU" altLang="ru-RU" sz="1200"/>
              </a:br>
              <a:r>
                <a:rPr lang="ru-RU" altLang="ru-RU" sz="1200"/>
                <a:t>Нелинейные задачи последовательного управления и их приложение</a:t>
              </a:r>
              <a:br>
                <a:rPr lang="ru-RU" altLang="ru-RU" sz="1200"/>
              </a:br>
              <a:r>
                <a:rPr lang="ru-RU" altLang="ru-RU" sz="1200"/>
                <a:t>Екатеринбург:  ИММ УрО РАН, 2015, 193 с. </a:t>
              </a:r>
            </a:p>
          </p:txBody>
        </p:sp>
      </p:grpSp>
      <p:sp>
        <p:nvSpPr>
          <p:cNvPr id="9219" name="Text Box 16">
            <a:extLst>
              <a:ext uri="{FF2B5EF4-FFF2-40B4-BE49-F238E27FC236}">
                <a16:creationId xmlns:a16="http://schemas.microsoft.com/office/drawing/2014/main" id="{E2E422A0-EDF5-43EC-9B8E-E0C9DC725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ABB0CC1D-0065-4170-8BB1-1B7A588ADE4A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pic>
        <p:nvPicPr>
          <p:cNvPr id="9220" name="Picture 18">
            <a:extLst>
              <a:ext uri="{FF2B5EF4-FFF2-40B4-BE49-F238E27FC236}">
                <a16:creationId xmlns:a16="http://schemas.microsoft.com/office/drawing/2014/main" id="{5CCEDF0E-4EC5-4D1C-A10B-C24C52CC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55750"/>
            <a:ext cx="37671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2">
            <a:extLst>
              <a:ext uri="{FF2B5EF4-FFF2-40B4-BE49-F238E27FC236}">
                <a16:creationId xmlns:a16="http://schemas.microsoft.com/office/drawing/2014/main" id="{5FEDE2FF-B85F-4D60-97B6-1DB3A70E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46463"/>
            <a:ext cx="399573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2" name="Прямая соединительная линия 13">
            <a:extLst>
              <a:ext uri="{FF2B5EF4-FFF2-40B4-BE49-F238E27FC236}">
                <a16:creationId xmlns:a16="http://schemas.microsoft.com/office/drawing/2014/main" id="{DE6EEAC2-E3F6-45C5-ADC3-4120E7D769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6713" y="1484313"/>
            <a:ext cx="34925" cy="5148262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Text Box 26">
            <a:extLst>
              <a:ext uri="{FF2B5EF4-FFF2-40B4-BE49-F238E27FC236}">
                <a16:creationId xmlns:a16="http://schemas.microsoft.com/office/drawing/2014/main" id="{CA82AE36-E134-4311-934B-C98FCF1E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5805488"/>
            <a:ext cx="4356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46" tIns="81273" rIns="162546" bIns="8127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/>
              <a:t>Граница состоит </a:t>
            </a:r>
            <a:br>
              <a:rPr lang="ru-RU" altLang="ru-RU" sz="1400"/>
            </a:br>
            <a:r>
              <a:rPr lang="ru-RU" altLang="ru-RU" sz="1400"/>
              <a:t>из двух эвольвент круга (внешняя граница)</a:t>
            </a:r>
            <a:br>
              <a:rPr lang="ru-RU" altLang="ru-RU" sz="1400"/>
            </a:br>
            <a:r>
              <a:rPr lang="ru-RU" altLang="ru-RU" sz="1400"/>
              <a:t>и двух кардиоид (внутренняя граница)</a:t>
            </a:r>
          </a:p>
        </p:txBody>
      </p:sp>
      <p:grpSp>
        <p:nvGrpSpPr>
          <p:cNvPr id="9224" name="Группа 39">
            <a:extLst>
              <a:ext uri="{FF2B5EF4-FFF2-40B4-BE49-F238E27FC236}">
                <a16:creationId xmlns:a16="http://schemas.microsoft.com/office/drawing/2014/main" id="{E38A8108-ADB3-4380-A926-AA5B0F12D9C0}"/>
              </a:ext>
            </a:extLst>
          </p:cNvPr>
          <p:cNvGrpSpPr>
            <a:grpSpLocks/>
          </p:cNvGrpSpPr>
          <p:nvPr/>
        </p:nvGrpSpPr>
        <p:grpSpPr bwMode="auto">
          <a:xfrm>
            <a:off x="4967288" y="1268413"/>
            <a:ext cx="3598862" cy="4537075"/>
            <a:chOff x="4968044" y="944723"/>
            <a:chExt cx="3597317" cy="4536505"/>
          </a:xfrm>
        </p:grpSpPr>
        <p:grpSp>
          <p:nvGrpSpPr>
            <p:cNvPr id="9227" name="Группа 24">
              <a:extLst>
                <a:ext uri="{FF2B5EF4-FFF2-40B4-BE49-F238E27FC236}">
                  <a16:creationId xmlns:a16="http://schemas.microsoft.com/office/drawing/2014/main" id="{ACDDE7AA-C255-4093-9BEA-F59291317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8044" y="944723"/>
              <a:ext cx="3597317" cy="4536505"/>
              <a:chOff x="4968044" y="944723"/>
              <a:chExt cx="3597317" cy="4536505"/>
            </a:xfrm>
          </p:grpSpPr>
          <p:pic>
            <p:nvPicPr>
              <p:cNvPr id="9229" name="Picture 25">
                <a:extLst>
                  <a:ext uri="{FF2B5EF4-FFF2-40B4-BE49-F238E27FC236}">
                    <a16:creationId xmlns:a16="http://schemas.microsoft.com/office/drawing/2014/main" id="{06809A98-60FC-4BA2-A0C7-D357236A5D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498450" y="1414317"/>
                <a:ext cx="4536505" cy="359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0" name="Picture 7">
                <a:extLst>
                  <a:ext uri="{FF2B5EF4-FFF2-40B4-BE49-F238E27FC236}">
                    <a16:creationId xmlns:a16="http://schemas.microsoft.com/office/drawing/2014/main" id="{D6662B16-7059-4CF7-BFDD-6488B6819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092" y="2276872"/>
                <a:ext cx="860425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1" name="Picture 8">
                <a:extLst>
                  <a:ext uri="{FF2B5EF4-FFF2-40B4-BE49-F238E27FC236}">
                    <a16:creationId xmlns:a16="http://schemas.microsoft.com/office/drawing/2014/main" id="{6F93D9A6-71F5-4F2E-9F01-B8FE7258FA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100" y="4005064"/>
                <a:ext cx="863600" cy="27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2" name="Прямоугольник 14">
                <a:extLst>
                  <a:ext uri="{FF2B5EF4-FFF2-40B4-BE49-F238E27FC236}">
                    <a16:creationId xmlns:a16="http://schemas.microsoft.com/office/drawing/2014/main" id="{541A2CEE-A1A4-4C33-8031-4805E56E9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8224" y="3570587"/>
                <a:ext cx="82809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cxnSp>
            <p:nvCxnSpPr>
              <p:cNvPr id="9233" name="Прямая соединительная линия 16">
                <a:extLst>
                  <a:ext uri="{FF2B5EF4-FFF2-40B4-BE49-F238E27FC236}">
                    <a16:creationId xmlns:a16="http://schemas.microsoft.com/office/drawing/2014/main" id="{46636DB3-AAF8-496D-84D8-97799BF597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4428" y="3284984"/>
                <a:ext cx="10801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34" name="Прямая соединительная линия 25">
                <a:extLst>
                  <a:ext uri="{FF2B5EF4-FFF2-40B4-BE49-F238E27FC236}">
                    <a16:creationId xmlns:a16="http://schemas.microsoft.com/office/drawing/2014/main" id="{E756AC7E-7DFD-4FCF-AF7A-6FA49CE043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588224" y="1376772"/>
                <a:ext cx="792088" cy="1476164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stealth" w="med" len="lg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35" name="Прямая соединительная линия 35">
                <a:extLst>
                  <a:ext uri="{FF2B5EF4-FFF2-40B4-BE49-F238E27FC236}">
                    <a16:creationId xmlns:a16="http://schemas.microsoft.com/office/drawing/2014/main" id="{96AE39B0-AF9B-4227-8B88-858AAA3402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669757" y="1196752"/>
                <a:ext cx="216024" cy="1404156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stealth" w="med" len="lg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228" name="Прямоугольник 38">
              <a:extLst>
                <a:ext uri="{FF2B5EF4-FFF2-40B4-BE49-F238E27FC236}">
                  <a16:creationId xmlns:a16="http://schemas.microsoft.com/office/drawing/2014/main" id="{E176C2B1-FB4A-4E30-9C0C-212BE68D5C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60000">
              <a:off x="6037610" y="1909692"/>
              <a:ext cx="396000" cy="1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aphicFrame>
        <p:nvGraphicFramePr>
          <p:cNvPr id="9225" name="Object 6">
            <a:extLst>
              <a:ext uri="{FF2B5EF4-FFF2-40B4-BE49-F238E27FC236}">
                <a16:creationId xmlns:a16="http://schemas.microsoft.com/office/drawing/2014/main" id="{9951A569-0E43-44D4-BF83-37F023D51C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541463"/>
          <a:ext cx="7556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Формула" r:id="rId8" imgW="406224" imgH="241195" progId="Equation.3">
                  <p:embed/>
                </p:oleObj>
              </mc:Choice>
              <mc:Fallback>
                <p:oleObj name="Формула" r:id="rId8" imgW="406224" imgH="241195" progId="Equation.3">
                  <p:embed/>
                  <p:pic>
                    <p:nvPicPr>
                      <p:cNvPr id="9225" name="Object 6">
                        <a:extLst>
                          <a:ext uri="{FF2B5EF4-FFF2-40B4-BE49-F238E27FC236}">
                            <a16:creationId xmlns:a16="http://schemas.microsoft.com/office/drawing/2014/main" id="{9951A569-0E43-44D4-BF83-37F023D51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41463"/>
                        <a:ext cx="755650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75DE1678-C57D-43B4-A83F-8B0670B6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963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</a:rPr>
              <a:t>Двумерное множество достижимости на плоскости  </a:t>
            </a:r>
            <a:r>
              <a:rPr lang="en-US" sz="32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x, y</a:t>
            </a: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</a:rPr>
              <a:t>при геометрическом ограничении на управление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(канонический случай </a:t>
            </a:r>
            <a:r>
              <a:rPr lang="en-US" sz="24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|u(t)| ≤ </a:t>
            </a:r>
            <a:r>
              <a:rPr lang="en-US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 b="1" i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849DCDB-1717-445D-A17B-EFE0DFE40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49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Эластики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Эйлера</a:t>
            </a:r>
            <a:endParaRPr lang="ru-RU" sz="22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2A317461-F28E-4F12-BC25-BB793EA25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27AB8EB-1AE2-406D-AC26-758EB1BCDF3A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  <p:graphicFrame>
        <p:nvGraphicFramePr>
          <p:cNvPr id="16388" name="Object 2">
            <a:extLst>
              <a:ext uri="{FF2B5EF4-FFF2-40B4-BE49-F238E27FC236}">
                <a16:creationId xmlns:a16="http://schemas.microsoft.com/office/drawing/2014/main" id="{D176F223-480E-461E-AD19-1F20893A4E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8" y="920750"/>
          <a:ext cx="129698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Формула" r:id="rId3" imgW="876300" imgH="965200" progId="Equation.3">
                  <p:embed/>
                </p:oleObj>
              </mc:Choice>
              <mc:Fallback>
                <p:oleObj name="Формула" r:id="rId3" imgW="876300" imgH="965200" progId="Equation.3">
                  <p:embed/>
                  <p:pic>
                    <p:nvPicPr>
                      <p:cNvPr id="16388" name="Object 2">
                        <a:extLst>
                          <a:ext uri="{FF2B5EF4-FFF2-40B4-BE49-F238E27FC236}">
                            <a16:creationId xmlns:a16="http://schemas.microsoft.com/office/drawing/2014/main" id="{D176F223-480E-461E-AD19-1F20893A4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920750"/>
                        <a:ext cx="129698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8">
            <a:extLst>
              <a:ext uri="{FF2B5EF4-FFF2-40B4-BE49-F238E27FC236}">
                <a16:creationId xmlns:a16="http://schemas.microsoft.com/office/drawing/2014/main" id="{FCEF798C-5ED7-484E-8885-1492EBD4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2"/>
          <a:stretch>
            <a:fillRect/>
          </a:stretch>
        </p:blipFill>
        <p:spPr bwMode="auto">
          <a:xfrm>
            <a:off x="2159000" y="1028700"/>
            <a:ext cx="13684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27">
            <a:extLst>
              <a:ext uri="{FF2B5EF4-FFF2-40B4-BE49-F238E27FC236}">
                <a16:creationId xmlns:a16="http://schemas.microsoft.com/office/drawing/2014/main" id="{FF4B1460-56D2-4478-81B2-BBC804BB2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836613"/>
            <a:ext cx="8605837" cy="16208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cxnSp>
        <p:nvCxnSpPr>
          <p:cNvPr id="16391" name="Прямая со стрелкой 76">
            <a:extLst>
              <a:ext uri="{FF2B5EF4-FFF2-40B4-BE49-F238E27FC236}">
                <a16:creationId xmlns:a16="http://schemas.microsoft.com/office/drawing/2014/main" id="{D667A0C2-C7C4-47B7-BF10-65FC2C791A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98863" y="1377950"/>
            <a:ext cx="252412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68">
            <a:extLst>
              <a:ext uri="{FF2B5EF4-FFF2-40B4-BE49-F238E27FC236}">
                <a16:creationId xmlns:a16="http://schemas.microsoft.com/office/drawing/2014/main" id="{781F2E00-5A48-4F73-90A3-5E74D1A23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620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min</a:t>
            </a:r>
            <a:endParaRPr lang="ru-RU" altLang="ru-RU" sz="1800"/>
          </a:p>
        </p:txBody>
      </p:sp>
      <p:pic>
        <p:nvPicPr>
          <p:cNvPr id="16393" name="Picture 17">
            <a:extLst>
              <a:ext uri="{FF2B5EF4-FFF2-40B4-BE49-F238E27FC236}">
                <a16:creationId xmlns:a16="http://schemas.microsoft.com/office/drawing/2014/main" id="{E0239BB8-AF4F-4992-8F53-B350920A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692400"/>
            <a:ext cx="2592387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9">
            <a:extLst>
              <a:ext uri="{FF2B5EF4-FFF2-40B4-BE49-F238E27FC236}">
                <a16:creationId xmlns:a16="http://schemas.microsoft.com/office/drawing/2014/main" id="{01CD677F-BFD9-484C-9C1A-2FABF4A5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57475"/>
            <a:ext cx="2751138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0">
            <a:extLst>
              <a:ext uri="{FF2B5EF4-FFF2-40B4-BE49-F238E27FC236}">
                <a16:creationId xmlns:a16="http://schemas.microsoft.com/office/drawing/2014/main" id="{59700B2E-4DE5-4390-BD9E-EC01B2ED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728913"/>
            <a:ext cx="25717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Box 68">
            <a:extLst>
              <a:ext uri="{FF2B5EF4-FFF2-40B4-BE49-F238E27FC236}">
                <a16:creationId xmlns:a16="http://schemas.microsoft.com/office/drawing/2014/main" id="{8CA98D20-C110-4E7F-8D7A-849D7D10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6032500"/>
            <a:ext cx="2916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Рисунки из книги Л.Эйлера  (1744)</a:t>
            </a:r>
          </a:p>
        </p:txBody>
      </p:sp>
      <p:sp>
        <p:nvSpPr>
          <p:cNvPr id="16397" name="TextBox 68">
            <a:extLst>
              <a:ext uri="{FF2B5EF4-FFF2-40B4-BE49-F238E27FC236}">
                <a16:creationId xmlns:a16="http://schemas.microsoft.com/office/drawing/2014/main" id="{9069ED05-92B2-4C43-983B-3494AC602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032500"/>
            <a:ext cx="255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Установка М.Борна (1906)</a:t>
            </a:r>
          </a:p>
        </p:txBody>
      </p:sp>
      <p:sp>
        <p:nvSpPr>
          <p:cNvPr id="15" name="TextBox 68">
            <a:extLst>
              <a:ext uri="{FF2B5EF4-FFF2-40B4-BE49-F238E27FC236}">
                <a16:creationId xmlns:a16="http://schemas.microsoft.com/office/drawing/2014/main" id="{4F6F6458-5FCD-4542-9931-DC4B6F927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819" y="1846193"/>
            <a:ext cx="2916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0" dirty="0">
                <a:latin typeface="+mn-lt"/>
              </a:rPr>
              <a:t>угол </a:t>
            </a:r>
            <a:r>
              <a:rPr lang="el-GR" sz="1600" b="1" i="1" dirty="0">
                <a:latin typeface="+mn-lt"/>
                <a:cs typeface="Times New Roman"/>
              </a:rPr>
              <a:t>φ</a:t>
            </a:r>
            <a:r>
              <a:rPr lang="ru-RU" sz="1600" b="1" i="0" dirty="0">
                <a:latin typeface="+mn-lt"/>
                <a:cs typeface="Times New Roman"/>
              </a:rPr>
              <a:t> </a:t>
            </a:r>
            <a:r>
              <a:rPr lang="ru-RU" sz="1600" b="1" i="0" dirty="0">
                <a:latin typeface="+mn-lt"/>
              </a:rPr>
              <a:t>отождествляется</a:t>
            </a:r>
            <a:br>
              <a:rPr lang="ru-RU" sz="1600" b="1" i="0" dirty="0">
                <a:latin typeface="+mn-lt"/>
              </a:rPr>
            </a:br>
            <a:r>
              <a:rPr lang="ru-RU" sz="1600" b="1" i="0" dirty="0">
                <a:latin typeface="+mn-lt"/>
              </a:rPr>
              <a:t>по модулю 2</a:t>
            </a:r>
            <a:r>
              <a:rPr lang="el-GR" sz="1600" b="1" i="0" dirty="0">
                <a:latin typeface="+mn-lt"/>
                <a:cs typeface="Times New Roman"/>
              </a:rPr>
              <a:t>π</a:t>
            </a:r>
            <a:endParaRPr lang="ru-RU" sz="1600" b="1" i="0" dirty="0">
              <a:latin typeface="+mn-lt"/>
            </a:endParaRPr>
          </a:p>
        </p:txBody>
      </p:sp>
      <p:pic>
        <p:nvPicPr>
          <p:cNvPr id="16399" name="Picture 2">
            <a:extLst>
              <a:ext uri="{FF2B5EF4-FFF2-40B4-BE49-F238E27FC236}">
                <a16:creationId xmlns:a16="http://schemas.microsoft.com/office/drawing/2014/main" id="{CF8BBF47-8A61-45E6-BBDD-734CB5B2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8525"/>
            <a:ext cx="4295775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8B4D1F-A97B-4100-9FE5-046D9CF7B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8587" r="3548"/>
          <a:stretch/>
        </p:blipFill>
        <p:spPr>
          <a:xfrm>
            <a:off x="4545687" y="2438400"/>
            <a:ext cx="3542597" cy="2186597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C36CB92-BC72-43DD-9174-A73E5220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963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i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ведущие на границу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двумерного множества достижимости </a:t>
            </a:r>
            <a:endParaRPr lang="el-GR" sz="2400" b="1" i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1EFCF7-B903-42D1-A6B0-EFFC379596AD}"/>
                  </a:ext>
                </a:extLst>
              </p:cNvPr>
              <p:cNvSpPr txBox="1"/>
              <p:nvPr/>
            </p:nvSpPr>
            <p:spPr>
              <a:xfrm>
                <a:off x="877566" y="5564999"/>
                <a:ext cx="3130922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∈[0,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1EFCF7-B903-42D1-A6B0-EFFC37959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66" y="5564999"/>
                <a:ext cx="3130922" cy="398955"/>
              </a:xfrm>
              <a:prstGeom prst="rect">
                <a:avLst/>
              </a:prstGeom>
              <a:blipFill>
                <a:blip r:embed="rId4"/>
                <a:stretch>
                  <a:fillRect l="-1362" r="-3113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EAFA667-D7CA-441B-BE08-0D38994388C0}"/>
                  </a:ext>
                </a:extLst>
              </p:cNvPr>
              <p:cNvSpPr/>
              <p:nvPr/>
            </p:nvSpPr>
            <p:spPr>
              <a:xfrm>
                <a:off x="4750750" y="5334167"/>
                <a:ext cx="3507499" cy="860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0,  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∈[0,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0,  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EAFA667-D7CA-441B-BE08-0D3899438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50" y="5334167"/>
                <a:ext cx="3507499" cy="860620"/>
              </a:xfrm>
              <a:prstGeom prst="rect">
                <a:avLst/>
              </a:prstGeom>
              <a:blipFill>
                <a:blip r:embed="rId5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9650E1-218E-4370-9880-213DD359359D}"/>
                  </a:ext>
                </a:extLst>
              </p:cNvPr>
              <p:cNvSpPr txBox="1"/>
              <p:nvPr/>
            </p:nvSpPr>
            <p:spPr>
              <a:xfrm>
                <a:off x="5948000" y="3531698"/>
                <a:ext cx="11129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9650E1-218E-4370-9880-213DD3593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00" y="3531698"/>
                <a:ext cx="1112997" cy="307777"/>
              </a:xfrm>
              <a:prstGeom prst="rect">
                <a:avLst/>
              </a:prstGeom>
              <a:blipFill>
                <a:blip r:embed="rId6"/>
                <a:stretch>
                  <a:fillRect l="-2747" r="-4945" b="-13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3261CD-61C5-4641-80D5-A2D8F1EA3B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r="7291"/>
          <a:stretch/>
        </p:blipFill>
        <p:spPr>
          <a:xfrm>
            <a:off x="1117615" y="1180406"/>
            <a:ext cx="1910504" cy="4091709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D6906960-1760-4ED3-8216-FCEFEEE4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2F670B2-2585-4136-B00A-62BA4ECD90E5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ru-RU" altLang="ru-RU" sz="1400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7BDBDA5-4B79-4E5E-9963-C4DC67AC4ED0}"/>
              </a:ext>
            </a:extLst>
          </p:cNvPr>
          <p:cNvCxnSpPr>
            <a:cxnSpLocks/>
          </p:cNvCxnSpPr>
          <p:nvPr/>
        </p:nvCxnSpPr>
        <p:spPr>
          <a:xfrm flipV="1">
            <a:off x="2585258" y="1180407"/>
            <a:ext cx="0" cy="36576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57CCE72-22C6-4F12-9AC5-23858545F329}"/>
              </a:ext>
            </a:extLst>
          </p:cNvPr>
          <p:cNvCxnSpPr>
            <a:cxnSpLocks/>
          </p:cNvCxnSpPr>
          <p:nvPr/>
        </p:nvCxnSpPr>
        <p:spPr>
          <a:xfrm>
            <a:off x="2885902" y="5059847"/>
            <a:ext cx="202276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E27F6E9-3F4A-4DD1-9B94-D8FF58D6D017}"/>
              </a:ext>
            </a:extLst>
          </p:cNvPr>
          <p:cNvCxnSpPr>
            <a:cxnSpLocks/>
          </p:cNvCxnSpPr>
          <p:nvPr/>
        </p:nvCxnSpPr>
        <p:spPr>
          <a:xfrm flipH="1" flipV="1">
            <a:off x="2314179" y="3041535"/>
            <a:ext cx="128848" cy="205046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ACF53A9-8AFB-4EB6-8CE8-92C3257D7AAE}"/>
              </a:ext>
            </a:extLst>
          </p:cNvPr>
          <p:cNvCxnSpPr>
            <a:cxnSpLocks/>
          </p:cNvCxnSpPr>
          <p:nvPr/>
        </p:nvCxnSpPr>
        <p:spPr>
          <a:xfrm>
            <a:off x="6957753" y="4505499"/>
            <a:ext cx="166254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3AA7EEA-CCBB-43E0-885D-FC22D684DE56}"/>
              </a:ext>
            </a:extLst>
          </p:cNvPr>
          <p:cNvCxnSpPr>
            <a:cxnSpLocks/>
          </p:cNvCxnSpPr>
          <p:nvPr/>
        </p:nvCxnSpPr>
        <p:spPr>
          <a:xfrm flipV="1">
            <a:off x="4657898" y="2438400"/>
            <a:ext cx="0" cy="36576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12F5E1D-8829-49A9-93DE-F9BC7FC6AAFB}"/>
              </a:ext>
            </a:extLst>
          </p:cNvPr>
          <p:cNvCxnSpPr>
            <a:cxnSpLocks/>
          </p:cNvCxnSpPr>
          <p:nvPr/>
        </p:nvCxnSpPr>
        <p:spPr>
          <a:xfrm flipH="1">
            <a:off x="8026189" y="3041535"/>
            <a:ext cx="62095" cy="9567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8C64D8-C567-4227-85DA-43541CED19DA}"/>
                  </a:ext>
                </a:extLst>
              </p:cNvPr>
              <p:cNvSpPr txBox="1"/>
              <p:nvPr/>
            </p:nvSpPr>
            <p:spPr>
              <a:xfrm>
                <a:off x="3030609" y="4875181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8C64D8-C567-4227-85DA-43541CED1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09" y="4875181"/>
                <a:ext cx="241733" cy="369332"/>
              </a:xfrm>
              <a:prstGeom prst="rect">
                <a:avLst/>
              </a:prstGeom>
              <a:blipFill>
                <a:blip r:embed="rId8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1E4DE4-ED0F-43DF-9E00-AA06F118B7BE}"/>
                  </a:ext>
                </a:extLst>
              </p:cNvPr>
              <p:cNvSpPr txBox="1"/>
              <p:nvPr/>
            </p:nvSpPr>
            <p:spPr>
              <a:xfrm>
                <a:off x="8088284" y="287724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1E4DE4-ED0F-43DF-9E00-AA06F118B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84" y="2877249"/>
                <a:ext cx="241733" cy="369332"/>
              </a:xfrm>
              <a:prstGeom prst="rect">
                <a:avLst/>
              </a:prstGeom>
              <a:blipFill>
                <a:blip r:embed="rId9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16683-7EF1-4D3C-8A07-BC558F856528}"/>
                  </a:ext>
                </a:extLst>
              </p:cNvPr>
              <p:cNvSpPr txBox="1"/>
              <p:nvPr/>
            </p:nvSpPr>
            <p:spPr>
              <a:xfrm>
                <a:off x="2473048" y="831334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16683-7EF1-4D3C-8A07-BC558F856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48" y="831334"/>
                <a:ext cx="245708" cy="369332"/>
              </a:xfrm>
              <a:prstGeom prst="rect">
                <a:avLst/>
              </a:prstGeom>
              <a:blipFill>
                <a:blip r:embed="rId10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AB19C0-5203-47AD-8814-4AEFF434AAC7}"/>
                  </a:ext>
                </a:extLst>
              </p:cNvPr>
              <p:cNvSpPr txBox="1"/>
              <p:nvPr/>
            </p:nvSpPr>
            <p:spPr>
              <a:xfrm>
                <a:off x="4545688" y="2085353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AB19C0-5203-47AD-8814-4AEFF434A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688" y="2085353"/>
                <a:ext cx="245708" cy="369332"/>
              </a:xfrm>
              <a:prstGeom prst="rect">
                <a:avLst/>
              </a:prstGeom>
              <a:blipFill>
                <a:blip r:embed="rId11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EEEA7E0-E128-4727-911C-14D59133A644}"/>
              </a:ext>
            </a:extLst>
          </p:cNvPr>
          <p:cNvCxnSpPr>
            <a:cxnSpLocks/>
          </p:cNvCxnSpPr>
          <p:nvPr/>
        </p:nvCxnSpPr>
        <p:spPr>
          <a:xfrm flipH="1">
            <a:off x="5266497" y="2284161"/>
            <a:ext cx="2608438" cy="171979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EF431D2-C182-46E4-AEF4-126DB84680E0}"/>
              </a:ext>
            </a:extLst>
          </p:cNvPr>
          <p:cNvCxnSpPr>
            <a:cxnSpLocks/>
          </p:cNvCxnSpPr>
          <p:nvPr/>
        </p:nvCxnSpPr>
        <p:spPr>
          <a:xfrm>
            <a:off x="939338" y="1016000"/>
            <a:ext cx="2333004" cy="3195706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8701C78-2147-41D1-994B-AAF8CA20F666}"/>
              </a:ext>
            </a:extLst>
          </p:cNvPr>
          <p:cNvCxnSpPr>
            <a:cxnSpLocks/>
          </p:cNvCxnSpPr>
          <p:nvPr/>
        </p:nvCxnSpPr>
        <p:spPr>
          <a:xfrm flipH="1">
            <a:off x="6957754" y="2820088"/>
            <a:ext cx="103243" cy="6574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0429F69-9C46-4429-AAFE-9DB88C7F1279}"/>
              </a:ext>
            </a:extLst>
          </p:cNvPr>
          <p:cNvCxnSpPr>
            <a:cxnSpLocks/>
          </p:cNvCxnSpPr>
          <p:nvPr/>
        </p:nvCxnSpPr>
        <p:spPr>
          <a:xfrm flipH="1" flipV="1">
            <a:off x="2990758" y="3823392"/>
            <a:ext cx="160717" cy="21517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17F63C-8F96-4342-830C-1007F169A7F1}"/>
              </a:ext>
            </a:extLst>
          </p:cNvPr>
          <p:cNvSpPr txBox="1"/>
          <p:nvPr/>
        </p:nvSpPr>
        <p:spPr>
          <a:xfrm>
            <a:off x="3095926" y="341941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ПП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066689-6544-4B6C-B6CE-F0DA6C495567}"/>
              </a:ext>
            </a:extLst>
          </p:cNvPr>
          <p:cNvSpPr txBox="1"/>
          <p:nvPr/>
        </p:nvSpPr>
        <p:spPr>
          <a:xfrm>
            <a:off x="7652991" y="1817357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ПП</a:t>
            </a:r>
          </a:p>
        </p:txBody>
      </p:sp>
    </p:spTree>
    <p:extLst>
      <p:ext uri="{BB962C8B-B14F-4D97-AF65-F5344CB8AC3E}">
        <p14:creationId xmlns:p14="http://schemas.microsoft.com/office/powerpoint/2010/main" val="271402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1FA49-49DF-45E7-B6E3-9FE31EBA5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4118"/>
            <a:ext cx="4247804" cy="3299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BDE16B-4D7A-4F79-A951-DF4C6E36D743}"/>
              </a:ext>
            </a:extLst>
          </p:cNvPr>
          <p:cNvSpPr txBox="1"/>
          <p:nvPr/>
        </p:nvSpPr>
        <p:spPr>
          <a:xfrm>
            <a:off x="324196" y="1582176"/>
            <a:ext cx="3886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Эллиптический интеграл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BBD96-A737-49FB-BD3D-39472C43ABF3}"/>
              </a:ext>
            </a:extLst>
          </p:cNvPr>
          <p:cNvSpPr txBox="1"/>
          <p:nvPr/>
        </p:nvSpPr>
        <p:spPr>
          <a:xfrm>
            <a:off x="268490" y="3749996"/>
            <a:ext cx="377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Эллиптические функции Якоби: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48729D-3C7A-45BE-BE46-C3F7BCBC931E}"/>
                  </a:ext>
                </a:extLst>
              </p:cNvPr>
              <p:cNvSpPr txBox="1"/>
              <p:nvPr/>
            </p:nvSpPr>
            <p:spPr>
              <a:xfrm>
                <a:off x="268490" y="2416403"/>
                <a:ext cx="3886449" cy="870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48729D-3C7A-45BE-BE46-C3F7BCBC9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0" y="2416403"/>
                <a:ext cx="3886449" cy="8701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4173C4-AAE5-4ED6-95D1-7DA022D1E5E5}"/>
                  </a:ext>
                </a:extLst>
              </p:cNvPr>
              <p:cNvSpPr txBox="1"/>
              <p:nvPr/>
            </p:nvSpPr>
            <p:spPr>
              <a:xfrm>
                <a:off x="-364121" y="4573717"/>
                <a:ext cx="451905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am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4173C4-AAE5-4ED6-95D1-7DA022D1E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4121" y="4573717"/>
                <a:ext cx="451905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1BD32DA5-4C0D-4E6B-8706-30CE8C8B6B4E}"/>
                  </a:ext>
                </a:extLst>
              </p:cNvPr>
              <p:cNvSpPr/>
              <p:nvPr/>
            </p:nvSpPr>
            <p:spPr>
              <a:xfrm>
                <a:off x="1179959" y="5847779"/>
                <a:ext cx="16666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cn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1BD32DA5-4C0D-4E6B-8706-30CE8C8B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59" y="5847779"/>
                <a:ext cx="16666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2C80855-51E7-4B63-A193-E337162FCFBC}"/>
                  </a:ext>
                </a:extLst>
              </p:cNvPr>
              <p:cNvSpPr/>
              <p:nvPr/>
            </p:nvSpPr>
            <p:spPr>
              <a:xfrm>
                <a:off x="2971113" y="5841931"/>
                <a:ext cx="16008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sn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ru-RU" sz="2800" dirty="0"/>
                  <a:t>,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2C80855-51E7-4B63-A193-E337162FC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113" y="5841931"/>
                <a:ext cx="1600887" cy="523220"/>
              </a:xfrm>
              <a:prstGeom prst="rect">
                <a:avLst/>
              </a:prstGeom>
              <a:blipFill>
                <a:blip r:embed="rId6"/>
                <a:stretch>
                  <a:fillRect t="-10465" r="-532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0B57192-E806-44FE-963A-64ADF5BEB11D}"/>
                  </a:ext>
                </a:extLst>
              </p:cNvPr>
              <p:cNvSpPr/>
              <p:nvPr/>
            </p:nvSpPr>
            <p:spPr>
              <a:xfrm>
                <a:off x="4609728" y="5841931"/>
                <a:ext cx="16877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dn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0B57192-E806-44FE-963A-64ADF5BEB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28" y="5841931"/>
                <a:ext cx="168770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0A11FBB8-DC50-4154-964A-43BE95B4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963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 интегральных ограничений</a:t>
            </a:r>
            <a:endParaRPr lang="el-GR" sz="2400" b="1" i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A279614B-0297-4854-A11D-CAFE4672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2F670B2-2585-4136-B00A-62BA4ECD90E5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ru-RU" alt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02F970C-3879-4EB7-9605-7D4C0275A0CA}"/>
                  </a:ext>
                </a:extLst>
              </p:cNvPr>
              <p:cNvSpPr/>
              <p:nvPr/>
            </p:nvSpPr>
            <p:spPr>
              <a:xfrm>
                <a:off x="4372495" y="4634086"/>
                <a:ext cx="4572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Гипсовая модель графика функции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1880 год)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02F970C-3879-4EB7-9605-7D4C0275A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95" y="4634086"/>
                <a:ext cx="4572000" cy="646331"/>
              </a:xfrm>
              <a:prstGeom prst="rect">
                <a:avLst/>
              </a:prstGeom>
              <a:blipFill>
                <a:blip r:embed="rId9"/>
                <a:stretch>
                  <a:fillRect l="-1067" t="-4717" b="-5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DD3BA63-6769-4678-8135-BF0665AB5B01}"/>
                  </a:ext>
                </a:extLst>
              </p:cNvPr>
              <p:cNvSpPr/>
              <p:nvPr/>
            </p:nvSpPr>
            <p:spPr>
              <a:xfrm>
                <a:off x="6427436" y="5841931"/>
                <a:ext cx="1349600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DD3BA63-6769-4678-8135-BF0665AB5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36" y="5841931"/>
                <a:ext cx="1349600" cy="513282"/>
              </a:xfrm>
              <a:prstGeom prst="rect">
                <a:avLst/>
              </a:prstGeom>
              <a:blipFill>
                <a:blip r:embed="rId10"/>
                <a:stretch>
                  <a:fillRect r="-4505" b="-16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46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6EB588E-9FD8-4C56-8A2F-4BA1F7EA72AB}"/>
              </a:ext>
            </a:extLst>
          </p:cNvPr>
          <p:cNvGrpSpPr/>
          <p:nvPr/>
        </p:nvGrpSpPr>
        <p:grpSpPr>
          <a:xfrm>
            <a:off x="3131848" y="1369294"/>
            <a:ext cx="5812879" cy="370743"/>
            <a:chOff x="3301540" y="1370349"/>
            <a:chExt cx="5812879" cy="370743"/>
          </a:xfrm>
        </p:grpSpPr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14E18CBB-BF8B-48B0-8C41-8A220501760F}"/>
                </a:ext>
              </a:extLst>
            </p:cNvPr>
            <p:cNvCxnSpPr>
              <a:cxnSpLocks/>
            </p:cNvCxnSpPr>
            <p:nvPr/>
          </p:nvCxnSpPr>
          <p:spPr>
            <a:xfrm>
              <a:off x="3301540" y="1587325"/>
              <a:ext cx="3306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B1DA6CF-616E-4319-AE96-AD2B2D5E0AE3}"/>
                    </a:ext>
                  </a:extLst>
                </p:cNvPr>
                <p:cNvSpPr txBox="1"/>
                <p:nvPr/>
              </p:nvSpPr>
              <p:spPr>
                <a:xfrm>
                  <a:off x="3661772" y="1370349"/>
                  <a:ext cx="5452647" cy="370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</m:rad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 (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),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B1DA6CF-616E-4319-AE96-AD2B2D5E0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772" y="1370349"/>
                  <a:ext cx="5452647" cy="370743"/>
                </a:xfrm>
                <a:prstGeom prst="rect">
                  <a:avLst/>
                </a:prstGeom>
                <a:blipFill>
                  <a:blip r:embed="rId2"/>
                  <a:stretch>
                    <a:fillRect r="-224" b="-3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4091B49-7C40-44EC-BA16-4DF8B4F3D105}"/>
              </a:ext>
            </a:extLst>
          </p:cNvPr>
          <p:cNvGrpSpPr/>
          <p:nvPr/>
        </p:nvGrpSpPr>
        <p:grpSpPr>
          <a:xfrm>
            <a:off x="256699" y="1325151"/>
            <a:ext cx="2756525" cy="461665"/>
            <a:chOff x="431266" y="1309629"/>
            <a:chExt cx="2756525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82E3F0A-2973-44E9-871A-B52FAB77337E}"/>
                    </a:ext>
                  </a:extLst>
                </p:cNvPr>
                <p:cNvSpPr txBox="1"/>
                <p:nvPr/>
              </p:nvSpPr>
              <p:spPr>
                <a:xfrm>
                  <a:off x="864398" y="1355384"/>
                  <a:ext cx="2323393" cy="360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000" dirty="0"/>
                    <a:t> 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82E3F0A-2973-44E9-871A-B52FAB773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398" y="1355384"/>
                  <a:ext cx="2323393" cy="360804"/>
                </a:xfrm>
                <a:prstGeom prst="rect">
                  <a:avLst/>
                </a:prstGeom>
                <a:blipFill>
                  <a:blip r:embed="rId3"/>
                  <a:stretch>
                    <a:fillRect l="-4724" t="-3390" r="-2887" b="-389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B8E7BF-2B8F-46C6-B6F3-94AAD327D14C}"/>
                </a:ext>
              </a:extLst>
            </p:cNvPr>
            <p:cNvSpPr txBox="1"/>
            <p:nvPr/>
          </p:nvSpPr>
          <p:spPr>
            <a:xfrm>
              <a:off x="431266" y="1309629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1)</a:t>
              </a:r>
              <a:endParaRPr lang="ru-RU" sz="240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74F4882-BFE7-42AB-B7FD-B7F0E6931008}"/>
              </a:ext>
            </a:extLst>
          </p:cNvPr>
          <p:cNvGrpSpPr/>
          <p:nvPr/>
        </p:nvGrpSpPr>
        <p:grpSpPr>
          <a:xfrm>
            <a:off x="289397" y="5577175"/>
            <a:ext cx="2946802" cy="963790"/>
            <a:chOff x="483557" y="5564087"/>
            <a:chExt cx="2946802" cy="963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>
                  <a:extLst>
                    <a:ext uri="{FF2B5EF4-FFF2-40B4-BE49-F238E27FC236}">
                      <a16:creationId xmlns:a16="http://schemas.microsoft.com/office/drawing/2014/main" id="{E0FCB9E3-AFCA-4627-AD8E-8E5688B6C0D7}"/>
                    </a:ext>
                  </a:extLst>
                </p:cNvPr>
                <p:cNvSpPr/>
                <p:nvPr/>
              </p:nvSpPr>
              <p:spPr>
                <a:xfrm>
                  <a:off x="1021045" y="5564087"/>
                  <a:ext cx="2409314" cy="9637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8" name="Прямоугольник 17">
                  <a:extLst>
                    <a:ext uri="{FF2B5EF4-FFF2-40B4-BE49-F238E27FC236}">
                      <a16:creationId xmlns:a16="http://schemas.microsoft.com/office/drawing/2014/main" id="{E0FCB9E3-AFCA-4627-AD8E-8E5688B6C0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045" y="5564087"/>
                  <a:ext cx="2409314" cy="9637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651DE3-C0CA-45AD-AF25-C183D7327032}"/>
                </a:ext>
              </a:extLst>
            </p:cNvPr>
            <p:cNvSpPr txBox="1"/>
            <p:nvPr/>
          </p:nvSpPr>
          <p:spPr>
            <a:xfrm>
              <a:off x="483557" y="5815150"/>
              <a:ext cx="587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4*)</a:t>
              </a:r>
              <a:endParaRPr lang="ru-RU" sz="2400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A6DB6D2-337F-4D06-BCD9-28B768C9DFAB}"/>
              </a:ext>
            </a:extLst>
          </p:cNvPr>
          <p:cNvGrpSpPr/>
          <p:nvPr/>
        </p:nvGrpSpPr>
        <p:grpSpPr>
          <a:xfrm>
            <a:off x="3236199" y="5488706"/>
            <a:ext cx="4389418" cy="755030"/>
            <a:chOff x="3236199" y="5488706"/>
            <a:chExt cx="4389418" cy="755030"/>
          </a:xfrm>
        </p:grpSpPr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0146004E-3FED-4B72-A4B3-C78E12D48390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3236199" y="6059070"/>
              <a:ext cx="29577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DF9451F-A229-40BC-9BC3-9E5D91F46C0B}"/>
                    </a:ext>
                  </a:extLst>
                </p:cNvPr>
                <p:cNvSpPr txBox="1"/>
                <p:nvPr/>
              </p:nvSpPr>
              <p:spPr>
                <a:xfrm>
                  <a:off x="6425738" y="5874404"/>
                  <a:ext cx="11998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DF9451F-A229-40BC-9BC3-9E5D91F46C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738" y="5874404"/>
                  <a:ext cx="11998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046" r="-8629" b="-3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6AAEAD-46FC-48D3-BF92-3F470578B26B}"/>
                </a:ext>
              </a:extLst>
            </p:cNvPr>
            <p:cNvSpPr txBox="1"/>
            <p:nvPr/>
          </p:nvSpPr>
          <p:spPr>
            <a:xfrm>
              <a:off x="3297150" y="5488706"/>
              <a:ext cx="2807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Численное решение</a:t>
              </a:r>
            </a:p>
          </p:txBody>
        </p:sp>
      </p:grpSp>
      <p:sp>
        <p:nvSpPr>
          <p:cNvPr id="30" name="Rectangle 4">
            <a:extLst>
              <a:ext uri="{FF2B5EF4-FFF2-40B4-BE49-F238E27FC236}">
                <a16:creationId xmlns:a16="http://schemas.microsoft.com/office/drawing/2014/main" id="{17D843A1-6697-482D-90BC-C6832CC7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963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уравнения и их решение</a:t>
            </a:r>
            <a:endParaRPr lang="el-GR" sz="2400" b="1" i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F918E77-6F55-409D-89DA-3B663C21A9BD}"/>
              </a:ext>
            </a:extLst>
          </p:cNvPr>
          <p:cNvGrpSpPr/>
          <p:nvPr/>
        </p:nvGrpSpPr>
        <p:grpSpPr>
          <a:xfrm>
            <a:off x="2302697" y="2876331"/>
            <a:ext cx="6157335" cy="1075038"/>
            <a:chOff x="2435059" y="3507976"/>
            <a:chExt cx="6157335" cy="1075038"/>
          </a:xfrm>
        </p:grpSpPr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C657B465-1877-4539-B049-B716B13B7814}"/>
                </a:ext>
              </a:extLst>
            </p:cNvPr>
            <p:cNvCxnSpPr>
              <a:cxnSpLocks/>
            </p:cNvCxnSpPr>
            <p:nvPr/>
          </p:nvCxnSpPr>
          <p:spPr>
            <a:xfrm>
              <a:off x="2435059" y="4181054"/>
              <a:ext cx="40789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BA40E40-B4D8-46A5-8A34-7C48FD27E76E}"/>
                    </a:ext>
                  </a:extLst>
                </p:cNvPr>
                <p:cNvSpPr txBox="1"/>
                <p:nvPr/>
              </p:nvSpPr>
              <p:spPr>
                <a:xfrm>
                  <a:off x="6342611" y="3507976"/>
                  <a:ext cx="2249783" cy="10750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BA40E40-B4D8-46A5-8A34-7C48FD27E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611" y="3507976"/>
                  <a:ext cx="2249783" cy="10750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920BD06F-4AE9-4804-B964-8F9ADAAB2894}"/>
                </a:ext>
              </a:extLst>
            </p:cNvPr>
            <p:cNvGrpSpPr/>
            <p:nvPr/>
          </p:nvGrpSpPr>
          <p:grpSpPr>
            <a:xfrm>
              <a:off x="2842953" y="3920065"/>
              <a:ext cx="3499658" cy="517706"/>
              <a:chOff x="2842953" y="3920065"/>
              <a:chExt cx="3499658" cy="5177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Прямоугольник 2">
                    <a:extLst>
                      <a:ext uri="{FF2B5EF4-FFF2-40B4-BE49-F238E27FC236}">
                        <a16:creationId xmlns:a16="http://schemas.microsoft.com/office/drawing/2014/main" id="{46EECFB9-BEB4-4DC4-AF0E-9637B710C6DA}"/>
                      </a:ext>
                    </a:extLst>
                  </p:cNvPr>
                  <p:cNvSpPr/>
                  <p:nvPr/>
                </p:nvSpPr>
                <p:spPr>
                  <a:xfrm>
                    <a:off x="2842953" y="3920065"/>
                    <a:ext cx="3079626" cy="5177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1600" dirty="0"/>
                      <a:t> </a:t>
                    </a:r>
                    <a:endParaRPr lang="ru-RU" dirty="0"/>
                  </a:p>
                </p:txBody>
              </p:sp>
            </mc:Choice>
            <mc:Fallback xmlns="">
              <p:sp>
                <p:nvSpPr>
                  <p:cNvPr id="3" name="Прямоугольник 2">
                    <a:extLst>
                      <a:ext uri="{FF2B5EF4-FFF2-40B4-BE49-F238E27FC236}">
                        <a16:creationId xmlns:a16="http://schemas.microsoft.com/office/drawing/2014/main" id="{46EECFB9-BEB4-4DC4-AF0E-9637B710C6D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53" y="3920065"/>
                    <a:ext cx="3079626" cy="51770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Прямая со стрелкой 7">
                <a:extLst>
                  <a:ext uri="{FF2B5EF4-FFF2-40B4-BE49-F238E27FC236}">
                    <a16:creationId xmlns:a16="http://schemas.microsoft.com/office/drawing/2014/main" id="{D9001E4E-4F51-44A5-95EC-026E94650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8224" y="4178918"/>
                <a:ext cx="5143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B620F83-4A1C-403A-9EE3-BC15A5B5FB6D}"/>
              </a:ext>
            </a:extLst>
          </p:cNvPr>
          <p:cNvGrpSpPr/>
          <p:nvPr/>
        </p:nvGrpSpPr>
        <p:grpSpPr>
          <a:xfrm>
            <a:off x="339571" y="3315810"/>
            <a:ext cx="8162286" cy="1635823"/>
            <a:chOff x="584200" y="3950221"/>
            <a:chExt cx="8162286" cy="1457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17343B6-F7F2-4DE9-A515-3ACD47EE3042}"/>
                    </a:ext>
                  </a:extLst>
                </p:cNvPr>
                <p:cNvSpPr txBox="1"/>
                <p:nvPr/>
              </p:nvSpPr>
              <p:spPr>
                <a:xfrm>
                  <a:off x="1063658" y="3968368"/>
                  <a:ext cx="1371401" cy="4253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sz="2000" dirty="0"/>
                    <a:t> 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17343B6-F7F2-4DE9-A515-3ACD47EE3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658" y="3968368"/>
                  <a:ext cx="1371401" cy="42537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67A1DC-82D3-4B00-B821-4C15A3B4A454}"/>
                </a:ext>
              </a:extLst>
            </p:cNvPr>
            <p:cNvSpPr txBox="1"/>
            <p:nvPr/>
          </p:nvSpPr>
          <p:spPr>
            <a:xfrm>
              <a:off x="584200" y="3950221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3)</a:t>
              </a:r>
              <a:endParaRPr lang="ru-RU" sz="2400" dirty="0"/>
            </a:p>
          </p:txBody>
        </p:sp>
        <p:sp>
          <p:nvSpPr>
            <p:cNvPr id="31" name="Прямоугольник 20">
              <a:extLst>
                <a:ext uri="{FF2B5EF4-FFF2-40B4-BE49-F238E27FC236}">
                  <a16:creationId xmlns:a16="http://schemas.microsoft.com/office/drawing/2014/main" id="{34D87A16-C18E-4184-B1BA-11F2E404E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98" y="4623233"/>
              <a:ext cx="8129588" cy="7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  <a:defRPr/>
              </a:pPr>
              <a:r>
                <a:rPr lang="ru-RU" sz="1600" dirty="0">
                  <a:latin typeface="Arial" charset="0"/>
                </a:rPr>
                <a:t>И</a:t>
              </a:r>
              <a:r>
                <a:rPr lang="en-US" sz="1600" dirty="0">
                  <a:latin typeface="Arial" charset="0"/>
                </a:rPr>
                <a:t>.</a:t>
              </a:r>
              <a:r>
                <a:rPr lang="ru-RU" sz="1600" dirty="0">
                  <a:latin typeface="Arial" charset="0"/>
                </a:rPr>
                <a:t>В</a:t>
              </a:r>
              <a:r>
                <a:rPr lang="en-US" sz="1600" dirty="0">
                  <a:latin typeface="Arial" charset="0"/>
                </a:rPr>
                <a:t>. </a:t>
              </a:r>
              <a:r>
                <a:rPr lang="ru-RU" sz="1600" dirty="0">
                  <a:latin typeface="Arial" charset="0"/>
                </a:rPr>
                <a:t>Зыков</a:t>
              </a:r>
              <a:r>
                <a:rPr lang="en-US" sz="1600" dirty="0">
                  <a:latin typeface="Arial" charset="0"/>
                </a:rPr>
                <a:t>.  </a:t>
              </a:r>
              <a:r>
                <a:rPr lang="ru-RU" sz="1600" dirty="0">
                  <a:latin typeface="Arial" charset="0"/>
                </a:rPr>
                <a:t>О задаче достижимости для нелинейной управляемой системы с интегральными ограничениями  //  </a:t>
              </a:r>
              <a:r>
                <a:rPr lang="en-US" sz="1600" dirty="0">
                  <a:latin typeface="Arial" charset="0"/>
                </a:rPr>
                <a:t>CEUR Workshop Proceedings.  2017</a:t>
              </a:r>
              <a:r>
                <a:rPr lang="ru-RU" sz="1600" dirty="0">
                  <a:latin typeface="Arial" charset="0"/>
                </a:rPr>
                <a:t>,</a:t>
              </a:r>
              <a:r>
                <a:rPr lang="en-US" sz="1600" dirty="0">
                  <a:latin typeface="Arial" charset="0"/>
                </a:rPr>
                <a:t>  T.1894.  </a:t>
              </a:r>
              <a:endParaRPr lang="ru-RU" sz="1600" dirty="0">
                <a:latin typeface="Arial" charset="0"/>
              </a:endParaRPr>
            </a:p>
            <a:p>
              <a:pPr>
                <a:buNone/>
                <a:defRPr/>
              </a:pPr>
              <a:r>
                <a:rPr lang="en-US" sz="1600" dirty="0">
                  <a:latin typeface="Arial" charset="0"/>
                </a:rPr>
                <a:t>C. 88 – 97.</a:t>
              </a:r>
              <a:endParaRPr lang="ru-RU" sz="1600" dirty="0">
                <a:latin typeface="Arial" charset="0"/>
              </a:endParaRPr>
            </a:p>
          </p:txBody>
        </p:sp>
      </p:grpSp>
      <p:sp>
        <p:nvSpPr>
          <p:cNvPr id="32" name="Text Box 3">
            <a:extLst>
              <a:ext uri="{FF2B5EF4-FFF2-40B4-BE49-F238E27FC236}">
                <a16:creationId xmlns:a16="http://schemas.microsoft.com/office/drawing/2014/main" id="{FEBBC245-C2D1-4E4B-9A5C-17ABBD81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2F670B2-2585-4136-B00A-62BA4ECD90E5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ru-RU" altLang="ru-RU" sz="140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C4356BD-13AD-4D92-992F-E46D8CC9EB91}"/>
              </a:ext>
            </a:extLst>
          </p:cNvPr>
          <p:cNvGrpSpPr/>
          <p:nvPr/>
        </p:nvGrpSpPr>
        <p:grpSpPr>
          <a:xfrm>
            <a:off x="339571" y="2242747"/>
            <a:ext cx="1701300" cy="461665"/>
            <a:chOff x="431266" y="2173670"/>
            <a:chExt cx="170130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D72A21-7673-4609-AD2A-BC6A4F840D54}"/>
                    </a:ext>
                  </a:extLst>
                </p:cNvPr>
                <p:cNvSpPr txBox="1"/>
                <p:nvPr/>
              </p:nvSpPr>
              <p:spPr>
                <a:xfrm>
                  <a:off x="864398" y="2195602"/>
                  <a:ext cx="1268168" cy="360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sz="2000" dirty="0"/>
                    <a:t> 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D72A21-7673-4609-AD2A-BC6A4F840D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398" y="2195602"/>
                  <a:ext cx="1268168" cy="360804"/>
                </a:xfrm>
                <a:prstGeom prst="rect">
                  <a:avLst/>
                </a:prstGeom>
                <a:blipFill>
                  <a:blip r:embed="rId9"/>
                  <a:stretch>
                    <a:fillRect l="-8654" r="-2885" b="-305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0B037A-D334-48D2-A3A6-388E77F86F2B}"/>
                </a:ext>
              </a:extLst>
            </p:cNvPr>
            <p:cNvSpPr txBox="1"/>
            <p:nvPr/>
          </p:nvSpPr>
          <p:spPr>
            <a:xfrm>
              <a:off x="431266" y="2173670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2)</a:t>
              </a:r>
              <a:endParaRPr lang="ru-RU" sz="24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56B0366-260C-4621-AC6E-1DB70902CC37}"/>
              </a:ext>
            </a:extLst>
          </p:cNvPr>
          <p:cNvGrpSpPr/>
          <p:nvPr/>
        </p:nvGrpSpPr>
        <p:grpSpPr>
          <a:xfrm>
            <a:off x="2302697" y="2213543"/>
            <a:ext cx="4791537" cy="463075"/>
            <a:chOff x="3404952" y="2144466"/>
            <a:chExt cx="4791537" cy="463075"/>
          </a:xfrm>
        </p:grpSpPr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F467FA9F-11D0-4806-AC4D-2F82F2350F19}"/>
                </a:ext>
              </a:extLst>
            </p:cNvPr>
            <p:cNvCxnSpPr>
              <a:cxnSpLocks/>
            </p:cNvCxnSpPr>
            <p:nvPr/>
          </p:nvCxnSpPr>
          <p:spPr>
            <a:xfrm>
              <a:off x="3404952" y="2393945"/>
              <a:ext cx="7564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Прямоугольник 32">
                  <a:extLst>
                    <a:ext uri="{FF2B5EF4-FFF2-40B4-BE49-F238E27FC236}">
                      <a16:creationId xmlns:a16="http://schemas.microsoft.com/office/drawing/2014/main" id="{4DD548C6-AB51-4D1F-8326-A2234659755A}"/>
                    </a:ext>
                  </a:extLst>
                </p:cNvPr>
                <p:cNvSpPr/>
                <p:nvPr/>
              </p:nvSpPr>
              <p:spPr>
                <a:xfrm>
                  <a:off x="4161410" y="2144466"/>
                  <a:ext cx="4035079" cy="4630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</m:rad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3" name="Прямоугольник 32">
                  <a:extLst>
                    <a:ext uri="{FF2B5EF4-FFF2-40B4-BE49-F238E27FC236}">
                      <a16:creationId xmlns:a16="http://schemas.microsoft.com/office/drawing/2014/main" id="{4DD548C6-AB51-4D1F-8326-A223465975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1410" y="2144466"/>
                  <a:ext cx="4035079" cy="463075"/>
                </a:xfrm>
                <a:prstGeom prst="rect">
                  <a:avLst/>
                </a:prstGeom>
                <a:blipFill>
                  <a:blip r:embed="rId10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84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ED0D55-7733-4FA1-802F-6071717DA2EB}"/>
                  </a:ext>
                </a:extLst>
              </p:cNvPr>
              <p:cNvSpPr txBox="1"/>
              <p:nvPr/>
            </p:nvSpPr>
            <p:spPr>
              <a:xfrm>
                <a:off x="155476" y="1313108"/>
                <a:ext cx="5901552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ED0D55-7733-4FA1-802F-6071717D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76" y="1313108"/>
                <a:ext cx="5901552" cy="1107996"/>
              </a:xfrm>
              <a:prstGeom prst="rect">
                <a:avLst/>
              </a:prstGeom>
              <a:blipFill>
                <a:blip r:embed="rId2"/>
                <a:stretch>
                  <a:fillRect l="-103" b="-15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A16212-6385-41DF-B660-E0A429141834}"/>
                  </a:ext>
                </a:extLst>
              </p:cNvPr>
              <p:cNvSpPr txBox="1"/>
              <p:nvPr/>
            </p:nvSpPr>
            <p:spPr>
              <a:xfrm>
                <a:off x="155476" y="4667024"/>
                <a:ext cx="6452023" cy="583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A16212-6385-41DF-B660-E0A429141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76" y="4667024"/>
                <a:ext cx="6452023" cy="583365"/>
              </a:xfrm>
              <a:prstGeom prst="rect">
                <a:avLst/>
              </a:prstGeom>
              <a:blipFill>
                <a:blip r:embed="rId3"/>
                <a:stretch>
                  <a:fillRect t="-3158" r="-1890" b="-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06455-10E7-4EFF-AB91-77608EE2B5ED}"/>
                  </a:ext>
                </a:extLst>
              </p:cNvPr>
              <p:cNvSpPr txBox="1"/>
              <p:nvPr/>
            </p:nvSpPr>
            <p:spPr>
              <a:xfrm>
                <a:off x="-103347" y="5151675"/>
                <a:ext cx="6427243" cy="786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cn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cn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06455-10E7-4EFF-AB91-77608EE2B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347" y="5151675"/>
                <a:ext cx="6427243" cy="78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2DB3C5-3099-43A7-8B37-3E70BAE33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57" y="1206546"/>
            <a:ext cx="2791488" cy="355784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C3CD257-C03C-4DC4-BF22-1C557D98F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963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границы множества достижимости</a:t>
            </a:r>
            <a:endParaRPr lang="el-GR" sz="2400" b="1" i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4507FFB4-F838-4CC9-B758-088BD2709710}"/>
                  </a:ext>
                </a:extLst>
              </p:cNvPr>
              <p:cNvSpPr/>
              <p:nvPr/>
            </p:nvSpPr>
            <p:spPr>
              <a:xfrm>
                <a:off x="465658" y="3720995"/>
                <a:ext cx="5051319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,1)⊂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граница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4507FFB4-F838-4CC9-B758-088BD2709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8" y="3720995"/>
                <a:ext cx="5051319" cy="491288"/>
              </a:xfrm>
              <a:prstGeom prst="rect">
                <a:avLst/>
              </a:prstGeom>
              <a:blipFill>
                <a:blip r:embed="rId6"/>
                <a:stretch>
                  <a:fillRect l="-362" t="-9877" r="-965" b="-20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94E1C3B-94C3-48A3-96AD-B788B966BA9A}"/>
                  </a:ext>
                </a:extLst>
              </p:cNvPr>
              <p:cNvSpPr/>
              <p:nvPr/>
            </p:nvSpPr>
            <p:spPr>
              <a:xfrm>
                <a:off x="465658" y="2972655"/>
                <a:ext cx="4582921" cy="517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движение</a:t>
                </a: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94E1C3B-94C3-48A3-96AD-B788B966B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8" y="2972655"/>
                <a:ext cx="4582921" cy="517706"/>
              </a:xfrm>
              <a:prstGeom prst="rect">
                <a:avLst/>
              </a:prstGeom>
              <a:blipFill>
                <a:blip r:embed="rId7"/>
                <a:stretch>
                  <a:fillRect t="-4706" r="-1064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">
            <a:extLst>
              <a:ext uri="{FF2B5EF4-FFF2-40B4-BE49-F238E27FC236}">
                <a16:creationId xmlns:a16="http://schemas.microsoft.com/office/drawing/2014/main" id="{895047C6-B825-4EC0-86B0-884C4395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2F670B2-2585-4136-B00A-62BA4ECD90E5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8616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AFCAC7C-6B83-471E-A62F-2625AE76C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963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Эволюция двумерного множества достижимости</a:t>
            </a:r>
            <a:endParaRPr lang="el-GR" sz="2400" b="1" i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6FFBF3-289B-4EA2-97C3-66973D3187FC}"/>
                  </a:ext>
                </a:extLst>
              </p:cNvPr>
              <p:cNvSpPr txBox="1"/>
              <p:nvPr/>
            </p:nvSpPr>
            <p:spPr>
              <a:xfrm>
                <a:off x="1421143" y="5621591"/>
                <a:ext cx="1037655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6FFBF3-289B-4EA2-97C3-66973D31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3" y="5621591"/>
                <a:ext cx="1037655" cy="465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39734D9-A8AD-44E9-80E0-618B3E62202D}"/>
                  </a:ext>
                </a:extLst>
              </p:cNvPr>
              <p:cNvSpPr/>
              <p:nvPr/>
            </p:nvSpPr>
            <p:spPr>
              <a:xfrm>
                <a:off x="4641811" y="5563755"/>
                <a:ext cx="15740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=26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39734D9-A8AD-44E9-80E0-618B3E622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811" y="5563755"/>
                <a:ext cx="15740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117D4DB-DE49-44A8-A15A-98E71F492085}"/>
                  </a:ext>
                </a:extLst>
              </p:cNvPr>
              <p:cNvSpPr/>
              <p:nvPr/>
            </p:nvSpPr>
            <p:spPr>
              <a:xfrm>
                <a:off x="6284851" y="5505919"/>
                <a:ext cx="1495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=34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117D4DB-DE49-44A8-A15A-98E71F492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851" y="5505919"/>
                <a:ext cx="14955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41CA1F36-CFF9-435E-9BC6-28C510271009}"/>
                  </a:ext>
                </a:extLst>
              </p:cNvPr>
              <p:cNvSpPr/>
              <p:nvPr/>
            </p:nvSpPr>
            <p:spPr>
              <a:xfrm>
                <a:off x="2911898" y="5564961"/>
                <a:ext cx="16443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=18 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41CA1F36-CFF9-435E-9BC6-28C510271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898" y="5564961"/>
                <a:ext cx="16443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6C38D1-2D02-4808-94D3-F1221AF0CA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44" y="742985"/>
            <a:ext cx="3603774" cy="41825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FA4783-E262-4752-99CC-FDD57F98F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89" y="771025"/>
            <a:ext cx="3357939" cy="3945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8339B0-8521-4562-BED4-148F9C1F2C58}"/>
              </a:ext>
            </a:extLst>
          </p:cNvPr>
          <p:cNvSpPr/>
          <p:nvPr/>
        </p:nvSpPr>
        <p:spPr>
          <a:xfrm>
            <a:off x="1172095" y="5324447"/>
            <a:ext cx="6849687" cy="935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B7C3CBE-F5ED-4402-9DF6-92EDA6C773BA}"/>
              </a:ext>
            </a:extLst>
          </p:cNvPr>
          <p:cNvCxnSpPr/>
          <p:nvPr/>
        </p:nvCxnSpPr>
        <p:spPr>
          <a:xfrm>
            <a:off x="2670505" y="5324447"/>
            <a:ext cx="0" cy="9350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1FDA218-B59D-4C3C-A536-898E89FA4DA2}"/>
              </a:ext>
            </a:extLst>
          </p:cNvPr>
          <p:cNvCxnSpPr>
            <a:stCxn id="17" idx="2"/>
            <a:endCxn id="17" idx="0"/>
          </p:cNvCxnSpPr>
          <p:nvPr/>
        </p:nvCxnSpPr>
        <p:spPr>
          <a:xfrm flipV="1">
            <a:off x="4596939" y="5324447"/>
            <a:ext cx="0" cy="93503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EBF0DB-8D27-4582-945D-60E7326DCA24}"/>
              </a:ext>
            </a:extLst>
          </p:cNvPr>
          <p:cNvCxnSpPr/>
          <p:nvPr/>
        </p:nvCxnSpPr>
        <p:spPr>
          <a:xfrm flipV="1">
            <a:off x="6215896" y="5324447"/>
            <a:ext cx="0" cy="935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>
            <a:extLst>
              <a:ext uri="{FF2B5EF4-FFF2-40B4-BE49-F238E27FC236}">
                <a16:creationId xmlns:a16="http://schemas.microsoft.com/office/drawing/2014/main" id="{74871D18-8CDC-42D7-AA0C-C063F1888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6535738"/>
            <a:ext cx="430212" cy="3222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2F670B2-2585-4136-B00A-62BA4ECD90E5}" type="slidenum">
              <a:rPr lang="en-US" altLang="ru-RU" sz="1400"/>
              <a:pPr algn="ct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ru-RU" alt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894FA-FBA9-4682-A8E2-C6876CF8D3B3}"/>
              </a:ext>
            </a:extLst>
          </p:cNvPr>
          <p:cNvSpPr txBox="1"/>
          <p:nvPr/>
        </p:nvSpPr>
        <p:spPr>
          <a:xfrm>
            <a:off x="2610988" y="2001277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06B3F5-4B6E-4810-B2F4-1A8C500AC86D}"/>
              </a:ext>
            </a:extLst>
          </p:cNvPr>
          <p:cNvSpPr txBox="1"/>
          <p:nvPr/>
        </p:nvSpPr>
        <p:spPr>
          <a:xfrm>
            <a:off x="1999816" y="2523892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95643F-106C-429A-B360-E0FDCFDFB1A4}"/>
              </a:ext>
            </a:extLst>
          </p:cNvPr>
          <p:cNvSpPr txBox="1"/>
          <p:nvPr/>
        </p:nvSpPr>
        <p:spPr>
          <a:xfrm>
            <a:off x="721765" y="2125496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94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5621</TotalTime>
  <Words>983</Words>
  <Application>Microsoft Office PowerPoint</Application>
  <PresentationFormat>Экран (4:3)</PresentationFormat>
  <Paragraphs>147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Формула</vt:lpstr>
      <vt:lpstr>Презентация PowerPoint</vt:lpstr>
      <vt:lpstr>Машина Дубинса</vt:lpstr>
      <vt:lpstr>Презентация PowerPoint</vt:lpstr>
      <vt:lpstr>Эластики Эйлера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Трубников Георгий Игоревич</dc:creator>
  <cp:lastModifiedBy> </cp:lastModifiedBy>
  <cp:revision>145</cp:revision>
  <dcterms:created xsi:type="dcterms:W3CDTF">2024-06-12T00:07:52Z</dcterms:created>
  <dcterms:modified xsi:type="dcterms:W3CDTF">2024-09-05T16:21:29Z</dcterms:modified>
</cp:coreProperties>
</file>