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5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26" autoAdjust="0"/>
  </p:normalViewPr>
  <p:slideViewPr>
    <p:cSldViewPr snapToGrid="0">
      <p:cViewPr>
        <p:scale>
          <a:sx n="27" d="100"/>
          <a:sy n="27" d="100"/>
        </p:scale>
        <p:origin x="-2030" y="437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2D02E-E7A3-4455-B66B-4925837D6BF3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9C5F1-72DD-4B98-8445-9B3440224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96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1pPr>
    <a:lvl2pPr marL="1261415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2pPr>
    <a:lvl3pPr marL="2522830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3pPr>
    <a:lvl4pPr marL="3784244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4pPr>
    <a:lvl5pPr marL="5045659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5pPr>
    <a:lvl6pPr marL="6307074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6pPr>
    <a:lvl7pPr marL="7568489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7pPr>
    <a:lvl8pPr marL="8829904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8pPr>
    <a:lvl9pPr marL="10091318" algn="l" defTabSz="2522830" rtl="0" eaLnBrk="1" latinLnBrk="0" hangingPunct="1">
      <a:defRPr sz="33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9C5F1-72DD-4B98-8445-9B3440224EE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14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8"/>
            <a:ext cx="16037719" cy="7309500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24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99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6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80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70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6" cy="12593645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3"/>
            <a:ext cx="18443376" cy="6622700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43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611883"/>
            <a:ext cx="18443376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5"/>
            <a:ext cx="9046274" cy="3637228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2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5"/>
            <a:ext cx="9090826" cy="3637228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2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94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4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7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7" y="4359076"/>
            <a:ext cx="10825460" cy="21515025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2565"/>
            <a:ext cx="6896775" cy="1682657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0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7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7" y="4359076"/>
            <a:ext cx="10825460" cy="21515025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2565"/>
            <a:ext cx="6896775" cy="1682657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9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5" y="1611883"/>
            <a:ext cx="1844337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5" y="8059374"/>
            <a:ext cx="1844337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25B0-62DE-4F4A-AE16-E15AB4BE50D0}" type="datetimeFigureOut">
              <a:rPr lang="ru-RU" smtClean="0"/>
              <a:t>23.08.2024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A12D0-20EC-48BB-AD59-2CF5C8CD15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59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: скругленные углы 52">
            <a:extLst>
              <a:ext uri="{FF2B5EF4-FFF2-40B4-BE49-F238E27FC236}">
                <a16:creationId xmlns="" xmlns:a16="http://schemas.microsoft.com/office/drawing/2014/main" id="{47945497-DBD4-CC8B-C4D2-52A962678770}"/>
              </a:ext>
            </a:extLst>
          </p:cNvPr>
          <p:cNvSpPr/>
          <p:nvPr/>
        </p:nvSpPr>
        <p:spPr>
          <a:xfrm>
            <a:off x="1685449" y="16835509"/>
            <a:ext cx="19099247" cy="140996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: скругленные углы 25">
                <a:extLst>
                  <a:ext uri="{FF2B5EF4-FFF2-40B4-BE49-F238E27FC236}">
                    <a16:creationId xmlns="" xmlns:a16="http://schemas.microsoft.com/office/drawing/2014/main" id="{06D1D889-36B2-D089-9BE2-D07F937016E8}"/>
                  </a:ext>
                </a:extLst>
              </p:cNvPr>
              <p:cNvSpPr/>
              <p:nvPr/>
            </p:nvSpPr>
            <p:spPr>
              <a:xfrm>
                <a:off x="12091967" y="8880591"/>
                <a:ext cx="8952614" cy="74187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 smtClean="0"/>
                  <a:t>ТЕОРЕМА 1</a:t>
                </a:r>
                <a:r>
                  <a:rPr lang="en-US" sz="2000" b="1" dirty="0" smtClean="0"/>
                  <a:t>:</a:t>
                </a:r>
              </a:p>
              <a:p>
                <a:r>
                  <a:rPr lang="ru-RU" sz="2000" dirty="0" smtClean="0"/>
                  <a:t>Пусть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∈</m:t>
                    </m:r>
                    <m:d>
                      <m:dPr>
                        <m:endChr m:val="]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000" dirty="0" smtClean="0"/>
                  <a:t> при </a:t>
                </a:r>
                <a:r>
                  <a:rPr lang="ru-RU" sz="2000" dirty="0"/>
                  <a:t>некотором </a:t>
                </a:r>
                <a:r>
                  <a:rPr lang="ru-RU" sz="2000" i="1" dirty="0" smtClean="0"/>
                  <a:t>1</a:t>
                </a:r>
                <a:r>
                  <a:rPr lang="en-US" sz="2000" i="1" dirty="0" smtClean="0"/>
                  <a:t> ≤ s ≤ n</a:t>
                </a:r>
                <a:r>
                  <a:rPr lang="ru-RU" sz="2000" i="1" dirty="0" smtClean="0"/>
                  <a:t> </a:t>
                </a:r>
                <a:r>
                  <a:rPr lang="en-US" sz="2000" i="1" dirty="0" smtClean="0"/>
                  <a:t>-</a:t>
                </a:r>
                <a:r>
                  <a:rPr lang="ru-RU" sz="2000" i="1" dirty="0" smtClean="0"/>
                  <a:t> </a:t>
                </a:r>
                <a:r>
                  <a:rPr lang="en-US" sz="2000" i="1" dirty="0" smtClean="0"/>
                  <a:t>1 </a:t>
                </a:r>
                <a:r>
                  <a:rPr lang="ru-RU" sz="2000" dirty="0"/>
                  <a:t>или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,+∞) 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(</a:t>
                </a:r>
                <a:r>
                  <a:rPr lang="ru-RU" sz="2000" dirty="0"/>
                  <a:t>в этом случае считаем </a:t>
                </a:r>
                <a:r>
                  <a:rPr lang="en-US" sz="2000" i="1" dirty="0" smtClean="0"/>
                  <a:t>s=n</a:t>
                </a:r>
                <a:r>
                  <a:rPr lang="en-US" sz="2000" dirty="0" smtClean="0"/>
                  <a:t>). </a:t>
                </a:r>
                <a:r>
                  <a:rPr lang="ru-RU" sz="2000" dirty="0"/>
                  <a:t>Тогда</a:t>
                </a:r>
              </a:p>
              <a:p>
                <a:pPr algn="ctr"/>
                <a:r>
                  <a:rPr lang="en-US" sz="2000" i="1" dirty="0" smtClean="0"/>
                  <a:t>E(T,W,I,</a:t>
                </a:r>
                <a:r>
                  <a:rPr lang="el-GR" sz="2000" i="1" dirty="0" smtClean="0"/>
                  <a:t>δ</a:t>
                </a:r>
                <a:r>
                  <a:rPr lang="en-US" sz="2000" i="1" dirty="0" smtClean="0"/>
                  <a:t>)=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𝛿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00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𝜇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  <m:d>
                              <m:dPr>
                                <m:ctrlP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u-RU" sz="2000" dirty="0" smtClean="0"/>
                  <a:t> где</a:t>
                </a:r>
              </a:p>
              <a:p>
                <a:pPr algn="ctr"/>
                <a:endParaRPr lang="en-US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nary>
                            <m:naryPr>
                              <m:chr m:val="∑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latin typeface="Cambria Math"/>
                                      <a:ea typeface="Cambria Math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ru-RU" sz="2000" dirty="0"/>
                  <a:t>а </a:t>
                </a:r>
                <a:r>
                  <a:rPr lang="ru-RU" sz="2000" dirty="0" smtClean="0"/>
                  <a:t>метод</a:t>
                </a:r>
                <a:endParaRPr lang="en-US" sz="2000" dirty="0" smtClean="0"/>
              </a:p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p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(1−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(1−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 smtClean="0"/>
                  <a:t>, </a:t>
                </a:r>
              </a:p>
              <a:p>
                <a:endParaRPr lang="ru-RU" sz="2000" dirty="0"/>
              </a:p>
              <a:p>
                <a:r>
                  <a:rPr lang="ru-RU" sz="2000" dirty="0" smtClean="0"/>
                  <a:t>где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- </a:t>
                </a:r>
                <a:r>
                  <a:rPr lang="ru-RU" sz="2000" dirty="0"/>
                  <a:t>стандартный базис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sz="2000" dirty="0" smtClean="0"/>
                  <a:t> является </a:t>
                </a:r>
                <a:r>
                  <a:rPr lang="ru-RU" sz="2000" dirty="0"/>
                  <a:t>оптимальным.</a:t>
                </a:r>
              </a:p>
            </p:txBody>
          </p:sp>
        </mc:Choice>
        <mc:Fallback xmlns="">
          <p:sp>
            <p:nvSpPr>
              <p:cNvPr id="26" name="Прямоугольник: скругленные углы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6D1D889-36B2-D089-9BE2-D07F93701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1967" y="8880591"/>
                <a:ext cx="8952614" cy="7418781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D31ED449-9685-118B-7AB6-A9D652B523ED}"/>
              </a:ext>
            </a:extLst>
          </p:cNvPr>
          <p:cNvSpPr/>
          <p:nvPr/>
        </p:nvSpPr>
        <p:spPr>
          <a:xfrm>
            <a:off x="250006" y="545674"/>
            <a:ext cx="20794576" cy="29750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«ОПТИМАЛЬНОЕ ВОССТАНОВЛЕНИЕ РЕШЕНИЯ СИСТЕМЫ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ДИФФЕРЕНЦИАЛЬНЫХ УРАВНЕНИЙ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ИСХОДНОЙ ИНФОРМАЦИИ СО СЛУЧАЙНОЙ ОШИБКОЙ»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Ирина Сергеевна, Осипенко Константин Юрьевич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РУДН, МГУ, Москва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41A88F7F-BBDF-0A2E-D7EA-601D251160D3}"/>
              </a:ext>
            </a:extLst>
          </p:cNvPr>
          <p:cNvSpPr/>
          <p:nvPr/>
        </p:nvSpPr>
        <p:spPr>
          <a:xfrm>
            <a:off x="389863" y="3717614"/>
            <a:ext cx="20593369" cy="344873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Работа посвящена восстановлению решения заданной линейной однородной системы обыкновенных дифференциальных уравнений. Рассмотрены различные варианты задания исходной информации:</a:t>
            </a:r>
          </a:p>
          <a:p>
            <a:pPr marL="3028950" lvl="6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Задача решается в предположении, что начальная  точка принадлежит некоторому эллипсоиду и ее координаты в начальный момент времени известны со случайной ошибкой. Требуется восстановить решение в момент времени  </a:t>
            </a:r>
            <a:r>
              <a:rPr lang="el-GR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τ</a:t>
            </a:r>
            <a:r>
              <a:rPr lang="ru-RU" kern="50" dirty="0"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en-US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en-US" i="1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&gt;</a:t>
            </a:r>
            <a:r>
              <a:rPr lang="ru-RU" i="1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 0</a:t>
            </a: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.</a:t>
            </a:r>
          </a:p>
          <a:p>
            <a:pPr marL="3028950" lvl="6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Задача решается в предположении, что  начальная точка принадлежит некоторому эллипсоиду и решение известно с некоторой случайной ошибкой в момент времени </a:t>
            </a:r>
            <a:r>
              <a:rPr lang="en-US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en-US" i="1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t=T</a:t>
            </a:r>
            <a:r>
              <a:rPr lang="en-US" kern="50" baseline="-2500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1</a:t>
            </a:r>
            <a:r>
              <a:rPr lang="en-US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. </a:t>
            </a: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Требуется восстановить решение в некоторый момент времени  </a:t>
            </a:r>
            <a:r>
              <a:rPr lang="en-US" i="1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0</a:t>
            </a: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en-US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&lt; </a:t>
            </a:r>
            <a:r>
              <a:rPr lang="el-GR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τ</a:t>
            </a:r>
            <a:r>
              <a:rPr lang="en-US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 &lt; </a:t>
            </a:r>
            <a:r>
              <a:rPr lang="en-US" i="1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T</a:t>
            </a:r>
            <a:r>
              <a:rPr lang="en-US" i="1" kern="50" baseline="-2500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1</a:t>
            </a:r>
            <a:r>
              <a:rPr lang="en-US" i="1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 .</a:t>
            </a:r>
          </a:p>
          <a:p>
            <a:pPr marL="3028950" lvl="6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kern="50" dirty="0" smtClean="0">
                <a:latin typeface="Times New Roman" panose="02020603050405020304" pitchFamily="18" charset="0"/>
                <a:ea typeface="Droid Sans Fallback"/>
                <a:cs typeface="FreeSans"/>
              </a:rPr>
              <a:t>Матрица системы  является самосопряженной. Рассмотрены случаи, когда собственные значения матрицы различны, и случай, когда собственные значения матрицы являются кратными.</a:t>
            </a:r>
            <a:endParaRPr lang="en-US" kern="50" dirty="0" smtClean="0">
              <a:latin typeface="Times New Roman" panose="02020603050405020304" pitchFamily="18" charset="0"/>
              <a:ea typeface="Droid Sans Fallback"/>
              <a:cs typeface="FreeSans"/>
            </a:endParaRP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endParaRPr lang="ru-RU" sz="1800" kern="50" dirty="0">
              <a:effectLst/>
              <a:latin typeface="Times New Roman" panose="02020603050405020304" pitchFamily="18" charset="0"/>
              <a:ea typeface="Droid Sans Fallback"/>
              <a:cs typeface="FreeSan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6A79C8F6-3419-FE47-757C-F1A2F51547AC}"/>
              </a:ext>
            </a:extLst>
          </p:cNvPr>
          <p:cNvSpPr/>
          <p:nvPr/>
        </p:nvSpPr>
        <p:spPr>
          <a:xfrm>
            <a:off x="389863" y="27575113"/>
            <a:ext cx="20654718" cy="24009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рассматриваемых задачах мы не ограничиваемся лишь нормальным распределением случайной величины, а рассматриваем произвольное распределение случайного вектора с фиксированным математическим ожиданием и фиксированной оценкой для дисперсии.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и в задачах с детерминированной ошибкой здесь обнаруживаются такие эффекты как</a:t>
            </a:r>
          </a:p>
          <a:p>
            <a:pPr marL="4000500" lvl="8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Линейность оптимального метода</a:t>
            </a:r>
          </a:p>
          <a:p>
            <a:pPr marL="4000500" lvl="8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использовать не всю доступную для измерений информацию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" name="Google Shape;114;p2">
            <a:extLst>
              <a:ext uri="{FF2B5EF4-FFF2-40B4-BE49-F238E27FC236}">
                <a16:creationId xmlns="" xmlns:a16="http://schemas.microsoft.com/office/drawing/2014/main" id="{497938CF-6AF9-8390-298A-103C7DEE418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170" y="1407888"/>
            <a:ext cx="3730484" cy="125061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="" xmlns:a16="http://schemas.microsoft.com/office/drawing/2014/main" id="{93C0B28C-B606-19B8-79DB-7A6D795A13F3}"/>
                  </a:ext>
                </a:extLst>
              </p:cNvPr>
              <p:cNvSpPr/>
              <p:nvPr/>
            </p:nvSpPr>
            <p:spPr>
              <a:xfrm>
                <a:off x="389863" y="8736037"/>
                <a:ext cx="10845210" cy="770789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ru-RU" dirty="0" smtClean="0"/>
                  <a:t>	Пусть </a:t>
                </a:r>
                <a:r>
                  <a:rPr lang="en-US" i="1" dirty="0" smtClean="0"/>
                  <a:t>X</a:t>
                </a:r>
                <a:r>
                  <a:rPr lang="ru-RU" dirty="0" smtClean="0"/>
                  <a:t> </a:t>
                </a:r>
                <a:r>
                  <a:rPr lang="en-US" dirty="0" smtClean="0"/>
                  <a:t>- </a:t>
                </a:r>
                <a:r>
                  <a:rPr lang="ru-RU" dirty="0"/>
                  <a:t>линейное пространство, </a:t>
                </a:r>
                <a:r>
                  <a:rPr lang="en-US" i="1" dirty="0" smtClean="0"/>
                  <a:t>Z</a:t>
                </a:r>
                <a:r>
                  <a:rPr lang="en-US" dirty="0" smtClean="0"/>
                  <a:t> - </a:t>
                </a:r>
                <a:r>
                  <a:rPr lang="ru-RU" dirty="0"/>
                  <a:t>линейное нормированное пространство и </a:t>
                </a:r>
                <a:r>
                  <a:rPr lang="ru-RU" dirty="0" smtClean="0"/>
                  <a:t> </a:t>
                </a:r>
                <a:r>
                  <a:rPr lang="en-US" i="1" dirty="0" smtClean="0"/>
                  <a:t>T</a:t>
                </a:r>
                <a:r>
                  <a:rPr lang="ru-RU" i="1" dirty="0" smtClean="0"/>
                  <a:t>: </a:t>
                </a:r>
                <a:r>
                  <a:rPr lang="en-US" i="1" dirty="0" smtClean="0"/>
                  <a:t>X</a:t>
                </a:r>
                <a:r>
                  <a:rPr lang="ru-RU" i="1" dirty="0" smtClean="0"/>
                  <a:t> →</a:t>
                </a:r>
                <a:r>
                  <a:rPr lang="en-US" i="1" dirty="0" smtClean="0"/>
                  <a:t> Z</a:t>
                </a:r>
                <a:r>
                  <a:rPr lang="ru-RU" i="1" dirty="0" smtClean="0"/>
                  <a:t> </a:t>
                </a:r>
                <a:r>
                  <a:rPr lang="en-US" dirty="0" smtClean="0"/>
                  <a:t>- </a:t>
                </a:r>
                <a:r>
                  <a:rPr lang="ru-RU" dirty="0"/>
                  <a:t>линейный оператор, </a:t>
                </a:r>
                <a:r>
                  <a:rPr lang="ru-RU" dirty="0" smtClean="0"/>
                  <a:t> </a:t>
                </a:r>
                <a:r>
                  <a:rPr lang="en-US" i="1" dirty="0" smtClean="0"/>
                  <a:t>W</a:t>
                </a:r>
                <a:r>
                  <a:rPr lang="ru-RU" i="1" dirty="0" smtClean="0"/>
                  <a:t> ⊂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i="1" dirty="0" smtClean="0"/>
                  <a:t>X</a:t>
                </a:r>
                <a:r>
                  <a:rPr lang="en-US" dirty="0" smtClean="0"/>
                  <a:t>. </a:t>
                </a:r>
                <a:r>
                  <a:rPr lang="ru-RU" dirty="0" smtClean="0"/>
                  <a:t>Линейный </a:t>
                </a:r>
                <a:r>
                  <a:rPr lang="ru-RU" dirty="0"/>
                  <a:t>оператор </a:t>
                </a:r>
                <a:r>
                  <a:rPr lang="en-US" i="1" dirty="0" smtClean="0"/>
                  <a:t>I: </a:t>
                </a:r>
                <a:r>
                  <a:rPr lang="en-US" dirty="0" smtClean="0"/>
                  <a:t>X</a:t>
                </a:r>
                <a:r>
                  <a:rPr lang="ru-RU" i="1" dirty="0"/>
                  <a:t> </a:t>
                </a:r>
                <a:r>
                  <a:rPr lang="ru-RU" i="1" dirty="0" smtClean="0"/>
                  <a:t>→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задан со случайной ошибкой. </a:t>
                </a:r>
              </a:p>
              <a:p>
                <a:pPr algn="just"/>
                <a:r>
                  <a:rPr lang="ru-RU" dirty="0" smtClean="0"/>
                  <a:t>	Более </a:t>
                </a:r>
                <a:r>
                  <a:rPr lang="ru-RU" dirty="0"/>
                  <a:t>точно, зафиксируем </a:t>
                </a:r>
                <a:r>
                  <a:rPr lang="en-US" dirty="0"/>
                  <a:t> </a:t>
                </a:r>
                <a:r>
                  <a:rPr lang="el-GR" dirty="0" smtClean="0"/>
                  <a:t>δ</a:t>
                </a:r>
                <a:r>
                  <a:rPr lang="en-US" dirty="0" smtClean="0"/>
                  <a:t> &gt; 0 </a:t>
                </a:r>
                <a:r>
                  <a:rPr lang="ru-RU" dirty="0"/>
                  <a:t>и для каждого </a:t>
                </a:r>
                <a:r>
                  <a:rPr lang="en-US" i="1" dirty="0" smtClean="0"/>
                  <a:t>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i="1" dirty="0" smtClean="0"/>
                  <a:t> W </a:t>
                </a:r>
                <a:r>
                  <a:rPr lang="ru-RU" dirty="0"/>
                  <a:t>будем </a:t>
                </a:r>
                <a:r>
                  <a:rPr lang="ru-RU" dirty="0" smtClean="0"/>
                  <a:t>рассматривать</a:t>
                </a:r>
                <a:r>
                  <a:rPr lang="en-US" dirty="0" smtClean="0"/>
                  <a:t> </a:t>
                </a:r>
                <a:r>
                  <a:rPr lang="ru-RU" dirty="0" smtClean="0"/>
                  <a:t>множество </a:t>
                </a:r>
                <a:r>
                  <a:rPr lang="ru-RU" dirty="0"/>
                  <a:t>случайных </a:t>
                </a:r>
                <a:r>
                  <a:rPr lang="ru-RU" dirty="0" smtClean="0"/>
                  <a:t>векторов</a:t>
                </a:r>
                <a:endParaRPr lang="en-US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ru-RU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𝐼𝑥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≤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=1,…,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 algn="just"/>
                <a:r>
                  <a:rPr lang="ru-RU" dirty="0" smtClean="0"/>
                  <a:t>Всякий </a:t>
                </a:r>
                <a:r>
                  <a:rPr lang="ru-RU" dirty="0"/>
                  <a:t>метод восстановления сопоставляет случайному вектору </a:t>
                </a:r>
                <a:r>
                  <a:rPr lang="en-US" i="1" dirty="0" smtClean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𝛿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dirty="0"/>
                  <a:t>элемент из пространства </a:t>
                </a:r>
                <a:r>
                  <a:rPr lang="en-US" i="1" dirty="0" smtClean="0"/>
                  <a:t>Z</a:t>
                </a:r>
                <a:r>
                  <a:rPr lang="en-US" dirty="0" smtClean="0"/>
                  <a:t>, </a:t>
                </a:r>
                <a:r>
                  <a:rPr lang="ru-RU" dirty="0"/>
                  <a:t>принимаемый за приближение к значению </a:t>
                </a:r>
                <a:r>
                  <a:rPr lang="en-US" i="1" dirty="0" err="1" smtClean="0"/>
                  <a:t>Tx</a:t>
                </a:r>
                <a:r>
                  <a:rPr lang="en-US" dirty="0" smtClean="0"/>
                  <a:t>. </a:t>
                </a:r>
                <a:endParaRPr lang="ru-RU" dirty="0" smtClean="0"/>
              </a:p>
              <a:p>
                <a:pPr algn="just"/>
                <a:r>
                  <a:rPr lang="ru-RU" b="1" i="1" dirty="0" smtClean="0"/>
                  <a:t>	Погрешностью </a:t>
                </a:r>
                <a:r>
                  <a:rPr lang="ru-RU" b="1" i="1" dirty="0"/>
                  <a:t>метода </a:t>
                </a:r>
                <a:r>
                  <a:rPr lang="ru-RU" b="1" i="1" dirty="0" smtClean="0"/>
                  <a:t>восстановления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: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ru-RU" dirty="0"/>
                  <a:t>н</a:t>
                </a:r>
                <a:r>
                  <a:rPr lang="ru-RU" dirty="0" smtClean="0"/>
                  <a:t>азывается </a:t>
                </a:r>
                <a:r>
                  <a:rPr lang="ru-RU" dirty="0"/>
                  <a:t>величина</a:t>
                </a:r>
                <a:r>
                  <a:rPr lang="en-US" dirty="0" smtClean="0"/>
                  <a:t> </a:t>
                </a:r>
                <a:endParaRPr lang="ru-RU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  <a:ea typeface="Cambria Math"/>
                                      </a:rPr>
                                      <m:t>sup</m:t>
                                    </m:r>
                                  </m:e>
                                  <m:lim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∈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𝑊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∈</m:t>
                                    </m:r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/>
                                            <a:ea typeface="Cambria Math"/>
                                          </a:rPr>
                                          <m:t>𝛿</m:t>
                                        </m:r>
                                      </m:sub>
                                    </m:sSub>
                                  </m:lim>
                                </m:limLow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𝑀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‖"/>
                                        <m:endChr m:val="‖"/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𝑇𝑥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𝜑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algn="just"/>
                <a:r>
                  <a:rPr lang="ru-RU" dirty="0" smtClean="0"/>
                  <a:t>Требуется восстановить  значения оператора </a:t>
                </a:r>
                <a:r>
                  <a:rPr lang="en-US" i="1" dirty="0"/>
                  <a:t>T</a:t>
                </a:r>
                <a:r>
                  <a:rPr lang="ru-RU" i="1" dirty="0"/>
                  <a:t> </a:t>
                </a:r>
                <a:r>
                  <a:rPr lang="ru-RU" dirty="0"/>
                  <a:t> </a:t>
                </a:r>
                <a:r>
                  <a:rPr lang="ru-RU" dirty="0" smtClean="0"/>
                  <a:t>на некотором множестве </a:t>
                </a:r>
                <a:r>
                  <a:rPr lang="en-US" i="1" dirty="0" smtClean="0"/>
                  <a:t>W</a:t>
                </a:r>
                <a:r>
                  <a:rPr lang="ru-RU" i="1" dirty="0" smtClean="0"/>
                  <a:t>⊂ </a:t>
                </a:r>
                <a:r>
                  <a:rPr lang="en-US" i="1" dirty="0" smtClean="0"/>
                  <a:t>X</a:t>
                </a:r>
                <a:r>
                  <a:rPr lang="ru-RU" dirty="0" smtClean="0"/>
                  <a:t> по </a:t>
                </a:r>
                <a:r>
                  <a:rPr lang="ru-RU" dirty="0"/>
                  <a:t>значениям оператора </a:t>
                </a:r>
                <a:r>
                  <a:rPr lang="en-US" i="1" dirty="0"/>
                  <a:t>I</a:t>
                </a:r>
                <a:r>
                  <a:rPr lang="ru-RU" dirty="0"/>
                  <a:t>, заданного со случайной ошибкой</a:t>
                </a:r>
                <a:r>
                  <a:rPr lang="en-US" dirty="0" smtClean="0"/>
                  <a:t>.</a:t>
                </a:r>
                <a:r>
                  <a:rPr lang="ru-RU" dirty="0" smtClean="0"/>
                  <a:t> </a:t>
                </a:r>
              </a:p>
              <a:p>
                <a:pPr algn="just"/>
                <a:r>
                  <a:rPr lang="ru-RU" dirty="0"/>
                  <a:t>	</a:t>
                </a:r>
                <a:r>
                  <a:rPr lang="ru-RU" dirty="0" smtClean="0"/>
                  <a:t>Задача состоит в нахождении </a:t>
                </a:r>
                <a:r>
                  <a:rPr lang="ru-RU" b="1" i="1" dirty="0" smtClean="0"/>
                  <a:t>погрешности оптимального восстановления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inf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: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𝑍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algn="just"/>
                <a:r>
                  <a:rPr lang="ru-RU" dirty="0" smtClean="0"/>
                  <a:t>и метода, на котором достигается нижняя грань, называемым </a:t>
                </a:r>
                <a:r>
                  <a:rPr lang="ru-RU" b="1" i="1" dirty="0" smtClean="0"/>
                  <a:t>оптимальным</a:t>
                </a:r>
                <a:r>
                  <a:rPr lang="ru-RU" dirty="0" smtClean="0"/>
                  <a:t>.</a:t>
                </a:r>
              </a:p>
              <a:p>
                <a:pPr algn="just"/>
                <a:r>
                  <a:rPr lang="ru-RU" dirty="0" smtClean="0"/>
                  <a:t>Положим</a:t>
                </a:r>
                <a:r>
                  <a:rPr lang="en-US" dirty="0" smtClean="0"/>
                  <a:t>     </a:t>
                </a:r>
                <a:r>
                  <a:rPr lang="en-US" i="1" dirty="0" smtClean="0"/>
                  <a:t>W</a:t>
                </a:r>
                <a:r>
                  <a:rPr lang="ru-RU" dirty="0" smtClean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: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≤1</m:t>
                            </m:r>
                          </m:e>
                        </m:nary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&gt;</a:t>
                </a:r>
                <a:r>
                  <a:rPr lang="ru-RU" dirty="0" smtClean="0"/>
                  <a:t> </a:t>
                </a:r>
                <a:r>
                  <a:rPr lang="en-US" dirty="0" smtClean="0"/>
                  <a:t>0, </a:t>
                </a:r>
                <a:r>
                  <a:rPr lang="ru-RU" dirty="0" smtClean="0"/>
                  <a:t> </a:t>
                </a:r>
                <a:r>
                  <a:rPr lang="en-US" i="1" dirty="0" smtClean="0"/>
                  <a:t>j=1,…,n.</a:t>
                </a:r>
              </a:p>
              <a:p>
                <a:pPr algn="just"/>
                <a:r>
                  <a:rPr lang="ru-RU" dirty="0" smtClean="0"/>
                  <a:t>Определим </a:t>
                </a:r>
                <a:r>
                  <a:rPr lang="ru-RU" dirty="0"/>
                  <a:t>линейные операторы </a:t>
                </a:r>
                <a:r>
                  <a:rPr lang="en-US" i="1" dirty="0" smtClean="0"/>
                  <a:t>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i="1" dirty="0" smtClean="0"/>
                  <a:t> </a:t>
                </a:r>
                <a:r>
                  <a:rPr lang="ru-RU" i="1" dirty="0"/>
                  <a:t>→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i="1" dirty="0" smtClean="0"/>
                  <a:t> </a:t>
                </a:r>
                <a:r>
                  <a:rPr lang="ru-RU" i="1" dirty="0" smtClean="0"/>
                  <a:t>и </a:t>
                </a:r>
                <a:r>
                  <a:rPr lang="en-US" i="1" dirty="0" smtClean="0"/>
                  <a:t>I: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i="1" dirty="0"/>
                  <a:t> </a:t>
                </a:r>
                <a:r>
                  <a:rPr lang="ru-RU" i="1" dirty="0" smtClean="0"/>
                  <a:t>→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 smtClean="0"/>
                  <a:t> </a:t>
                </a:r>
                <a:r>
                  <a:rPr lang="ru-RU" dirty="0" smtClean="0"/>
                  <a:t>следующим образом</a:t>
                </a:r>
                <a:endParaRPr lang="en-US" dirty="0" smtClean="0"/>
              </a:p>
              <a:p>
                <a:pPr algn="ctr"/>
                <a:r>
                  <a:rPr lang="en-US" i="1" dirty="0" err="1" smtClean="0"/>
                  <a:t>Tx</a:t>
                </a:r>
                <a:r>
                  <a:rPr lang="en-US" i="1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i="1" dirty="0" smtClean="0"/>
                  <a:t>, </a:t>
                </a:r>
                <a:r>
                  <a:rPr lang="ru-RU" i="1" dirty="0" smtClean="0"/>
                  <a:t>  </a:t>
                </a:r>
                <a:r>
                  <a:rPr lang="en-US" i="1" dirty="0" smtClean="0"/>
                  <a:t>Ix=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i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dirty="0" smtClean="0">
                            <a:latin typeface="Cambria Math"/>
                          </a:rPr>
                          <m:t>  </m:t>
                        </m:r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i="1" dirty="0" smtClean="0"/>
                  <a:t>&gt;</a:t>
                </a:r>
                <a:r>
                  <a:rPr lang="ru-RU" i="1" dirty="0" smtClean="0"/>
                  <a:t> </a:t>
                </a:r>
                <a:r>
                  <a:rPr lang="en-US" i="1" dirty="0" smtClean="0"/>
                  <a:t>0, </a:t>
                </a:r>
                <a:r>
                  <a:rPr lang="ru-RU" i="1" dirty="0" smtClean="0"/>
                  <a:t>  </a:t>
                </a:r>
                <a:r>
                  <a:rPr lang="en-US" i="1" dirty="0" smtClean="0"/>
                  <a:t>j=1,…,n.</a:t>
                </a:r>
                <a:endParaRPr lang="ru-RU" i="1" dirty="0"/>
              </a:p>
              <a:p>
                <a:pPr algn="just"/>
                <a:r>
                  <a:rPr lang="ru-RU" dirty="0" smtClean="0"/>
                  <a:t>Введем обозначения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ra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,  </a:t>
                </a:r>
                <a:r>
                  <a:rPr lang="en-US" i="1" dirty="0" smtClean="0"/>
                  <a:t>j=1,…,n</a:t>
                </a:r>
                <a:r>
                  <a:rPr lang="en-US" dirty="0" smtClean="0"/>
                  <a:t>.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nary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j=1,…,n</a:t>
                </a:r>
                <a:endParaRPr lang="ru-RU" dirty="0"/>
              </a:p>
              <a:p>
                <a:pPr algn="just"/>
                <a:r>
                  <a:rPr lang="ru-RU" dirty="0" smtClean="0"/>
                  <a:t>Будем </a:t>
                </a:r>
                <a:r>
                  <a:rPr lang="ru-RU" dirty="0"/>
                  <a:t>считать, </a:t>
                </a:r>
                <a:r>
                  <a:rPr lang="ru-RU" dirty="0" smtClean="0"/>
                  <a:t>что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…</m:t>
                    </m:r>
                    <m:r>
                      <a:rPr lang="en-US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  <a:r>
                  <a:rPr lang="ru-RU" dirty="0"/>
                  <a:t>Нетрудно убедиться, </a:t>
                </a:r>
                <a:r>
                  <a:rPr lang="en-US" i="1" dirty="0" smtClean="0"/>
                  <a:t>0</a:t>
                </a:r>
                <a:r>
                  <a:rPr lang="ru-RU" i="1" dirty="0" smtClean="0"/>
                  <a:t> </a:t>
                </a:r>
                <a:r>
                  <a:rPr lang="en-US" dirty="0" smtClean="0"/>
                  <a:t>=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…≤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ru-RU" dirty="0" smtClean="0"/>
              </a:p>
              <a:p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3C0B28C-B606-19B8-79DB-7A6D795A13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3" y="8736037"/>
                <a:ext cx="10845210" cy="770789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Hp\Downloads\MG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7962" y="834088"/>
            <a:ext cx="2397015" cy="239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: скругленные углы 3">
            <a:extLst>
              <a:ext uri="{FF2B5EF4-FFF2-40B4-BE49-F238E27FC236}">
                <a16:creationId xmlns="" xmlns:a16="http://schemas.microsoft.com/office/drawing/2014/main" id="{D31ED449-9685-118B-7AB6-A9D652B523ED}"/>
              </a:ext>
            </a:extLst>
          </p:cNvPr>
          <p:cNvSpPr/>
          <p:nvPr/>
        </p:nvSpPr>
        <p:spPr>
          <a:xfrm>
            <a:off x="389863" y="7556074"/>
            <a:ext cx="20654718" cy="925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ВОССТАНОВЛЕНИЕ  ЗНАЧЕНИЙ ЛИНЕЙНЫХ ОПЕРАТОРОВ  ПО ИСХОДНОЙ ИНФОРМАЦИИ СО СЛУЧАЙНОЙ ОШИБКОЙ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2868" y="17066386"/>
            <a:ext cx="18415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Заметим, что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если </a:t>
            </a:r>
            <a:r>
              <a:rPr lang="el-GR" dirty="0" smtClean="0"/>
              <a:t>δ</a:t>
            </a:r>
            <a:r>
              <a:rPr lang="ru-RU" dirty="0" smtClean="0"/>
              <a:t> очень мало, то </a:t>
            </a:r>
            <a:r>
              <a:rPr lang="en-US" i="1" dirty="0" smtClean="0"/>
              <a:t>s=n</a:t>
            </a:r>
            <a:r>
              <a:rPr lang="ru-RU" dirty="0" smtClean="0"/>
              <a:t>, тогда мы используем все случайные векторы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если </a:t>
            </a:r>
            <a:r>
              <a:rPr lang="el-GR" dirty="0"/>
              <a:t>δ</a:t>
            </a:r>
            <a:r>
              <a:rPr lang="ru-RU" dirty="0"/>
              <a:t> </a:t>
            </a:r>
            <a:r>
              <a:rPr lang="ru-RU" dirty="0" smtClean="0"/>
              <a:t> большое, то погрешность велика, и как следствие,  мы используем для восстановления не всю информацию. Какая-то информация является лишней. </a:t>
            </a:r>
            <a:endParaRPr lang="ru-RU" dirty="0"/>
          </a:p>
        </p:txBody>
      </p:sp>
      <p:sp>
        <p:nvSpPr>
          <p:cNvPr id="39" name="Прямоугольник: скругленные углы 3">
            <a:extLst>
              <a:ext uri="{FF2B5EF4-FFF2-40B4-BE49-F238E27FC236}">
                <a16:creationId xmlns="" xmlns:a16="http://schemas.microsoft.com/office/drawing/2014/main" id="{D31ED449-9685-118B-7AB6-A9D652B523ED}"/>
              </a:ext>
            </a:extLst>
          </p:cNvPr>
          <p:cNvSpPr/>
          <p:nvPr/>
        </p:nvSpPr>
        <p:spPr>
          <a:xfrm>
            <a:off x="250006" y="18468623"/>
            <a:ext cx="20654718" cy="925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ВОССТАНОВЛЕНИЕ  РЕШЕНИЯ СИСТЕМЫ ЛИНЕЙНЫХ ДИФФЕРЕНЦИАЛЬНЫХ УРАВНЕНИЙ ПО ИСХОДНОЙ ИНФОРМАЦИИ СО СЛУЧАЙНОЙ ОШИБКОЙ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: скругленные углы 25">
                <a:extLst>
                  <a:ext uri="{FF2B5EF4-FFF2-40B4-BE49-F238E27FC236}">
                    <a16:creationId xmlns="" xmlns:a16="http://schemas.microsoft.com/office/drawing/2014/main" id="{06D1D889-36B2-D089-9BE2-D07F937016E8}"/>
                  </a:ext>
                </a:extLst>
              </p:cNvPr>
              <p:cNvSpPr/>
              <p:nvPr/>
            </p:nvSpPr>
            <p:spPr>
              <a:xfrm>
                <a:off x="12030618" y="19795729"/>
                <a:ext cx="8952614" cy="74187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 smtClean="0"/>
                  <a:t>ТЕОРЕМА 2</a:t>
                </a:r>
                <a:r>
                  <a:rPr lang="en-US" sz="2000" b="1" dirty="0" smtClean="0"/>
                  <a:t>:</a:t>
                </a:r>
              </a:p>
              <a:p>
                <a:r>
                  <a:rPr lang="ru-RU" sz="2000" dirty="0" smtClean="0"/>
                  <a:t>Пусть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∈</m:t>
                    </m:r>
                    <m:d>
                      <m:dPr>
                        <m:endChr m:val="]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000" dirty="0" smtClean="0"/>
                  <a:t> при </a:t>
                </a:r>
                <a:r>
                  <a:rPr lang="ru-RU" sz="2000" dirty="0"/>
                  <a:t>некотором </a:t>
                </a:r>
                <a:r>
                  <a:rPr lang="ru-RU" sz="2000" i="1" dirty="0" smtClean="0"/>
                  <a:t>1</a:t>
                </a:r>
                <a:r>
                  <a:rPr lang="en-US" sz="2000" i="1" dirty="0" smtClean="0"/>
                  <a:t> ≤ s ≤  n-1 </a:t>
                </a:r>
                <a:r>
                  <a:rPr lang="ru-RU" sz="2000" dirty="0"/>
                  <a:t>или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,+∞) 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(</a:t>
                </a:r>
                <a:r>
                  <a:rPr lang="ru-RU" sz="2000" dirty="0"/>
                  <a:t>в этом случае считаем </a:t>
                </a:r>
                <a:r>
                  <a:rPr lang="en-US" sz="2000" i="1" dirty="0" smtClean="0"/>
                  <a:t>s</a:t>
                </a:r>
                <a:r>
                  <a:rPr lang="ru-RU" sz="2000" i="1" dirty="0" smtClean="0"/>
                  <a:t> </a:t>
                </a:r>
                <a:r>
                  <a:rPr lang="en-US" sz="2000" i="1" dirty="0" smtClean="0"/>
                  <a:t>=</a:t>
                </a:r>
                <a:r>
                  <a:rPr lang="ru-RU" sz="2000" i="1" dirty="0" smtClean="0"/>
                  <a:t> </a:t>
                </a:r>
                <a:r>
                  <a:rPr lang="en-US" sz="2000" i="1" dirty="0" smtClean="0"/>
                  <a:t>n</a:t>
                </a:r>
                <a:r>
                  <a:rPr lang="en-US" sz="2000" dirty="0" smtClean="0"/>
                  <a:t>). </a:t>
                </a:r>
              </a:p>
              <a:p>
                <a:endParaRPr lang="en-US" sz="2000" dirty="0"/>
              </a:p>
              <a:p>
                <a:r>
                  <a:rPr lang="ru-RU" sz="2000" dirty="0" smtClean="0"/>
                  <a:t>Тогда</a:t>
                </a:r>
                <a:endParaRPr lang="ru-RU" sz="2000" dirty="0"/>
              </a:p>
              <a:p>
                <a:pPr algn="ctr"/>
                <a:r>
                  <a:rPr lang="en-US" sz="2000" i="1" dirty="0" smtClean="0"/>
                  <a:t>E(T,W,I,</a:t>
                </a:r>
                <a:r>
                  <a:rPr lang="el-GR" sz="2000" i="1" dirty="0" smtClean="0"/>
                  <a:t>δ</a:t>
                </a:r>
                <a:r>
                  <a:rPr lang="en-US" sz="2000" i="1" dirty="0" smtClean="0"/>
                  <a:t>)=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𝛿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𝜇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𝜏</m:t>
                                    </m:r>
                                  </m:sup>
                                </m:sSup>
                              </m:e>
                            </m:nary>
                            <m:d>
                              <m:dPr>
                                <m:ctrlP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𝛾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ru-RU" sz="2000" dirty="0" smtClean="0"/>
                  <a:t>где</a:t>
                </a:r>
                <a:endParaRPr lang="en-US" sz="2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nary>
                            <m:naryPr>
                              <m:chr m:val="∑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latin typeface="Cambria Math"/>
                                      <a:ea typeface="Cambria Math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ru-RU" sz="2000" dirty="0"/>
                  <a:t>а </a:t>
                </a:r>
                <a:r>
                  <a:rPr lang="ru-RU" sz="2000" dirty="0" smtClean="0"/>
                  <a:t>метод</a:t>
                </a:r>
                <a:endParaRPr lang="en-US" sz="2000" dirty="0" smtClean="0"/>
              </a:p>
              <a:p>
                <a:pPr algn="ctr"/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p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(1−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(1−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sup>
                    </m:sSup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 smtClean="0"/>
                  <a:t>, </a:t>
                </a:r>
              </a:p>
              <a:p>
                <a:endParaRPr lang="ru-RU" sz="2000" dirty="0"/>
              </a:p>
              <a:p>
                <a:r>
                  <a:rPr lang="ru-RU" sz="2000" dirty="0" smtClean="0"/>
                  <a:t>является </a:t>
                </a:r>
                <a:r>
                  <a:rPr lang="ru-RU" sz="2000" dirty="0"/>
                  <a:t>оптимальным.</a:t>
                </a:r>
              </a:p>
            </p:txBody>
          </p:sp>
        </mc:Choice>
        <mc:Fallback xmlns="">
          <p:sp>
            <p:nvSpPr>
              <p:cNvPr id="41" name="Прямоугольник: скругленные углы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6D1D889-36B2-D089-9BE2-D07F93701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618" y="19795729"/>
                <a:ext cx="8952614" cy="7418781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: скругленные углы 25">
                <a:extLst>
                  <a:ext uri="{FF2B5EF4-FFF2-40B4-BE49-F238E27FC236}">
                    <a16:creationId xmlns="" xmlns:a16="http://schemas.microsoft.com/office/drawing/2014/main" id="{06D1D889-36B2-D089-9BE2-D07F937016E8}"/>
                  </a:ext>
                </a:extLst>
              </p:cNvPr>
              <p:cNvSpPr/>
              <p:nvPr/>
            </p:nvSpPr>
            <p:spPr>
              <a:xfrm>
                <a:off x="389863" y="19607821"/>
                <a:ext cx="10470365" cy="779459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smtClean="0"/>
                  <a:t>Р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ru-RU" dirty="0"/>
                  <a:t>Р</a:t>
                </a:r>
                <a:r>
                  <a:rPr lang="ru-RU" dirty="0" smtClean="0"/>
                  <a:t>ассмотрим задачу Коши для системы линейных однородных дифференциальных </a:t>
                </a:r>
                <a:r>
                  <a:rPr lang="ru-RU" dirty="0"/>
                  <a:t>уравнений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ru-RU" dirty="0" smtClean="0"/>
                  <a:t>где </a:t>
                </a:r>
                <a:r>
                  <a:rPr lang="en-US" i="1" dirty="0" smtClean="0"/>
                  <a:t>x(t)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i="1" dirty="0" smtClean="0"/>
                  <a:t> t ≥ 0 </a:t>
                </a:r>
                <a:r>
                  <a:rPr lang="ru-RU" dirty="0" smtClean="0"/>
                  <a:t>и </a:t>
                </a:r>
                <a:r>
                  <a:rPr lang="en-US" i="1" dirty="0" smtClean="0"/>
                  <a:t>A=(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i="1" dirty="0" smtClean="0"/>
                  <a:t> 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 </m:t>
                    </m:r>
                  </m:oMath>
                </a14:m>
                <a:r>
                  <a:rPr lang="en-US" i="1" dirty="0" smtClean="0"/>
                  <a:t>R</a:t>
                </a:r>
                <a:r>
                  <a:rPr lang="en-US" dirty="0" smtClean="0"/>
                  <a:t>. </a:t>
                </a:r>
                <a:endParaRPr lang="en-US" dirty="0"/>
              </a:p>
              <a:p>
                <a:r>
                  <a:rPr lang="ru-RU" dirty="0"/>
                  <a:t>Предположим, что матрица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r>
                  <a:rPr lang="ru-RU" dirty="0"/>
                  <a:t>является самосопряженной,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   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…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:r>
                  <a:rPr lang="ru-RU" dirty="0"/>
                  <a:t>собственные числа матрицы </a:t>
                </a:r>
                <a:r>
                  <a:rPr lang="ru-RU" dirty="0" smtClean="0"/>
                  <a:t>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. </a:t>
                </a:r>
                <a:r>
                  <a:rPr lang="ru-RU" dirty="0"/>
                  <a:t>Обозначим через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i="1" dirty="0" smtClean="0"/>
                  <a:t>,  j=1,…,n </a:t>
                </a:r>
                <a:r>
                  <a:rPr lang="en-US" dirty="0" smtClean="0"/>
                  <a:t>- </a:t>
                </a:r>
                <a:r>
                  <a:rPr lang="ru-RU" dirty="0" smtClean="0"/>
                  <a:t>ортонормированный </a:t>
                </a:r>
                <a:r>
                  <a:rPr lang="ru-RU" dirty="0"/>
                  <a:t>базис из </a:t>
                </a:r>
                <a:r>
                  <a:rPr lang="ru-RU" dirty="0" smtClean="0"/>
                  <a:t>собственных</a:t>
                </a:r>
                <a:r>
                  <a:rPr lang="en-US" dirty="0" smtClean="0"/>
                  <a:t> </a:t>
                </a:r>
                <a:r>
                  <a:rPr lang="ru-RU" dirty="0" smtClean="0"/>
                  <a:t>векторов</a:t>
                </a:r>
                <a:r>
                  <a:rPr lang="ru-RU" dirty="0"/>
                  <a:t>, соответствующих собственным </a:t>
                </a:r>
                <a:r>
                  <a:rPr lang="ru-RU" dirty="0" smtClean="0"/>
                  <a:t>значениям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j=1,...,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.</a:t>
                </a:r>
              </a:p>
              <a:p>
                <a:pPr algn="ctr"/>
                <a:r>
                  <a:rPr lang="ru-RU" dirty="0" smtClean="0"/>
                  <a:t>Пусть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  <a:p>
                <a:r>
                  <a:rPr lang="ru-RU" dirty="0" smtClean="0"/>
                  <a:t>Тогда </a:t>
                </a:r>
                <a:r>
                  <a:rPr lang="ru-RU" dirty="0"/>
                  <a:t>решение задачи </a:t>
                </a:r>
                <a:r>
                  <a:rPr lang="ru-RU" dirty="0" smtClean="0"/>
                  <a:t>Коши записывается </a:t>
                </a:r>
                <a:r>
                  <a:rPr lang="ru-RU" dirty="0"/>
                  <a:t>в виде</a:t>
                </a:r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.</a:t>
                </a:r>
                <a:endParaRPr lang="ru-RU" dirty="0"/>
              </a:p>
              <a:p>
                <a:r>
                  <a:rPr lang="ru-RU" dirty="0"/>
                  <a:t>Предположим, что координаты начальной точки </a:t>
                </a:r>
                <a:r>
                  <a:rPr lang="ru-RU" i="1" dirty="0" smtClean="0"/>
                  <a:t>x</a:t>
                </a:r>
                <a:r>
                  <a:rPr lang="ru-RU" i="1" baseline="-25000" dirty="0" smtClean="0"/>
                  <a:t>0</a:t>
                </a:r>
                <a:r>
                  <a:rPr lang="ru-RU" dirty="0" smtClean="0"/>
                  <a:t> </a:t>
                </a:r>
                <a:r>
                  <a:rPr lang="ru-RU" dirty="0"/>
                  <a:t>известны со случайной ошибкой. Пусть, кроме того, известен некоторый эллипсоид, в котором находится точка </a:t>
                </a:r>
                <a:r>
                  <a:rPr lang="ru-RU" i="1" dirty="0"/>
                  <a:t>x</a:t>
                </a:r>
                <a:r>
                  <a:rPr lang="ru-RU" i="1" baseline="-25000" dirty="0"/>
                  <a:t>0 </a:t>
                </a:r>
                <a:r>
                  <a:rPr lang="en-US" i="1" baseline="-25000" dirty="0" smtClean="0"/>
                  <a:t>.</a:t>
                </a:r>
                <a:r>
                  <a:rPr lang="en-US" i="1" dirty="0" smtClean="0"/>
                  <a:t> </a:t>
                </a:r>
                <a:r>
                  <a:rPr lang="ru-RU" dirty="0" smtClean="0"/>
                  <a:t>Требуется </a:t>
                </a:r>
                <a:r>
                  <a:rPr lang="ru-RU" dirty="0"/>
                  <a:t>в</a:t>
                </a:r>
                <a:r>
                  <a:rPr lang="ru-RU" dirty="0" smtClean="0"/>
                  <a:t>осстановить</a:t>
                </a:r>
                <a:r>
                  <a:rPr lang="en-US" dirty="0" smtClean="0"/>
                  <a:t> </a:t>
                </a:r>
                <a:r>
                  <a:rPr lang="ru-RU" dirty="0" smtClean="0"/>
                  <a:t>решение </a:t>
                </a:r>
                <a:r>
                  <a:rPr lang="ru-RU" dirty="0"/>
                  <a:t>в момент </a:t>
                </a:r>
                <a:r>
                  <a:rPr lang="en-US" dirty="0" smtClean="0"/>
                  <a:t> </a:t>
                </a:r>
                <a:r>
                  <a:rPr lang="el-GR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τ</a:t>
                </a:r>
                <a:r>
                  <a:rPr lang="en-US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, </a:t>
                </a:r>
                <a:r>
                  <a:rPr lang="el-GR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τ</a:t>
                </a:r>
                <a:r>
                  <a:rPr lang="ru-RU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 </a:t>
                </a:r>
                <a:r>
                  <a:rPr lang="en-US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 </a:t>
                </a:r>
                <a:r>
                  <a:rPr lang="en-US" i="1" kern="50" dirty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&gt;</a:t>
                </a:r>
                <a:r>
                  <a:rPr lang="ru-RU" i="1" kern="50" dirty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 </a:t>
                </a:r>
                <a:r>
                  <a:rPr lang="ru-RU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0</a:t>
                </a:r>
                <a:r>
                  <a:rPr lang="en-US" i="1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.</a:t>
                </a:r>
              </a:p>
              <a:p>
                <a:r>
                  <a:rPr lang="ru-RU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Положим для </a:t>
                </a:r>
                <a14:m>
                  <m:oMath xmlns:m="http://schemas.openxmlformats.org/officeDocument/2006/math">
                    <m:r>
                      <a:rPr lang="en-US" b="0" i="1" kern="50" smtClean="0">
                        <a:latin typeface="Cambria Math"/>
                        <a:ea typeface="Droid Sans Fallback"/>
                        <a:cs typeface="FreeSans"/>
                      </a:rPr>
                      <m:t>𝑥</m:t>
                    </m:r>
                    <m:r>
                      <a:rPr lang="en-US" b="0" i="1" kern="50" smtClean="0">
                        <a:latin typeface="Cambria Math"/>
                        <a:ea typeface="Droid Sans Fallback"/>
                        <a:cs typeface="FreeSans"/>
                      </a:rPr>
                      <m:t>=</m:t>
                    </m:r>
                    <m:d>
                      <m:dPr>
                        <m:ctrlPr>
                          <a:rPr lang="en-US" b="0" i="1" kern="5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kern="5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5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5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kern="50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kern="5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5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50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kern="50" smtClean="0">
                        <a:latin typeface="Cambria Math"/>
                        <a:ea typeface="Cambria Math"/>
                      </a:rPr>
                      <m:t>∈ </m:t>
                    </m:r>
                    <m:sSup>
                      <m:sSupPr>
                        <m:ctrlPr>
                          <a:rPr lang="en-US" b="0" i="1" kern="5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kern="50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kern="50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 </a:t>
                </a:r>
                <a:endParaRPr lang="ru-RU" kern="50" dirty="0" smtClean="0">
                  <a:latin typeface="Times New Roman" panose="02020603050405020304" pitchFamily="18" charset="0"/>
                  <a:ea typeface="Droid Sans Fallback"/>
                  <a:cs typeface="FreeSans"/>
                </a:endParaRPr>
              </a:p>
              <a:p>
                <a:pPr algn="ctr"/>
                <a:r>
                  <a:rPr lang="en-US" i="1" dirty="0" smtClean="0"/>
                  <a:t>W</a:t>
                </a:r>
                <a:r>
                  <a:rPr lang="ru-RU" i="1" dirty="0" smtClean="0"/>
                  <a:t> </a:t>
                </a:r>
                <a:r>
                  <a:rPr lang="en-US" i="1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ea typeface="Cambria Math"/>
                          </a:rPr>
                          <m:t>: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≤1</m:t>
                            </m:r>
                          </m:e>
                        </m:nary>
                      </m:e>
                    </m:d>
                  </m:oMath>
                </a14:m>
                <a:r>
                  <a:rPr lang="en-US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,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kern="50" smtClean="0">
                        <a:latin typeface="Cambria Math"/>
                        <a:ea typeface="Droid Sans Fallback"/>
                        <a:cs typeface="FreeSans"/>
                      </a:rPr>
                      <m:t>𝑇𝑥</m:t>
                    </m:r>
                    <m:r>
                      <a:rPr lang="en-US" b="0" i="1" kern="50" smtClean="0">
                        <a:latin typeface="Cambria Math"/>
                        <a:ea typeface="Droid Sans Fallback"/>
                        <a:cs typeface="FreeSans"/>
                      </a:rPr>
                      <m:t>=(</m:t>
                    </m:r>
                    <m:sSup>
                      <m:sSupPr>
                        <m:ctrlPr>
                          <a:rPr lang="en-US" b="0" i="1" kern="5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kern="50" smtClean="0">
                            <a:latin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b="0" i="1" kern="5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50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kern="5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kern="50" smtClean="0">
                            <a:latin typeface="Cambria Math"/>
                            <a:ea typeface="Cambria Math"/>
                          </a:rPr>
                          <m:t>𝜏</m:t>
                        </m:r>
                      </m:sup>
                    </m:sSup>
                    <m:sSub>
                      <m:sSubPr>
                        <m:ctrlPr>
                          <a:rPr lang="en-US" b="0" i="1" kern="5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5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5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kern="50" smtClean="0">
                        <a:latin typeface="Cambria Math"/>
                      </a:rPr>
                      <m:t>,…,</m:t>
                    </m:r>
                  </m:oMath>
                </a14:m>
                <a:r>
                  <a:rPr lang="en-US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kern="5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kern="50">
                            <a:latin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 kern="5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kern="5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kern="50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i="1" kern="50">
                            <a:latin typeface="Cambria Math"/>
                            <a:ea typeface="Cambria Math"/>
                          </a:rPr>
                          <m:t>𝜏</m:t>
                        </m:r>
                      </m:sup>
                    </m:sSup>
                    <m:sSub>
                      <m:sSubPr>
                        <m:ctrlPr>
                          <a:rPr lang="en-US" i="1" kern="5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5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50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kern="50" dirty="0" smtClean="0">
                    <a:latin typeface="Times New Roman" panose="02020603050405020304" pitchFamily="18" charset="0"/>
                    <a:ea typeface="Droid Sans Fallback"/>
                    <a:cs typeface="FreeSans"/>
                  </a:rPr>
                  <a:t>), </a:t>
                </a:r>
                <a14:m>
                  <m:oMath xmlns:m="http://schemas.openxmlformats.org/officeDocument/2006/math">
                    <m:r>
                      <a:rPr lang="ru-RU" b="0" i="0" kern="50" dirty="0" smtClean="0">
                        <a:latin typeface="Cambria Math"/>
                        <a:ea typeface="Droid Sans Fallback"/>
                        <a:cs typeface="FreeSans"/>
                      </a:rPr>
                      <m:t>      </m:t>
                    </m:r>
                    <m:r>
                      <a:rPr lang="en-US" b="0" i="1" kern="50" dirty="0" smtClean="0">
                        <a:latin typeface="Cambria Math"/>
                        <a:ea typeface="Droid Sans Fallback"/>
                        <a:cs typeface="FreeSans"/>
                      </a:rPr>
                      <m:t>𝐼𝑥</m:t>
                    </m:r>
                    <m:r>
                      <a:rPr lang="en-US" b="0" i="1" kern="50" dirty="0" smtClean="0">
                        <a:latin typeface="Cambria Math"/>
                        <a:ea typeface="Droid Sans Fallback"/>
                        <a:cs typeface="FreeSans"/>
                      </a:rPr>
                      <m:t>=</m:t>
                    </m:r>
                    <m:d>
                      <m:dPr>
                        <m:ctrlPr>
                          <a:rPr lang="en-US" b="0" i="1" kern="50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kern="50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50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50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kern="50" dirty="0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kern="50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50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50" dirty="0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kern="50" dirty="0" smtClean="0">
                        <a:latin typeface="Cambria Math"/>
                      </a:rPr>
                      <m:t>.</m:t>
                    </m:r>
                  </m:oMath>
                </a14:m>
                <a:endParaRPr lang="en-US" kern="50" dirty="0" smtClean="0">
                  <a:latin typeface="Times New Roman" panose="02020603050405020304" pitchFamily="18" charset="0"/>
                  <a:ea typeface="Droid Sans Fallback"/>
                  <a:cs typeface="FreeSans"/>
                </a:endParaRPr>
              </a:p>
              <a:p>
                <a:r>
                  <a:rPr lang="ru-RU" dirty="0"/>
                  <a:t>Всякий метод </a:t>
                </a:r>
                <a:r>
                  <a:rPr lang="ru-RU" dirty="0" smtClean="0"/>
                  <a:t>восстановления</a:t>
                </a:r>
                <a:r>
                  <a:rPr lang="en-US" dirty="0" smtClean="0"/>
                  <a:t> </a:t>
                </a:r>
                <a:r>
                  <a:rPr lang="ru-RU" dirty="0" smtClean="0"/>
                  <a:t>сопоставляет </a:t>
                </a:r>
                <a:r>
                  <a:rPr lang="ru-RU" dirty="0"/>
                  <a:t>случайному вектору </a:t>
                </a:r>
                <a:r>
                  <a:rPr lang="en-US" i="1" dirty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ru-RU" i="1">
                            <a:latin typeface="Cambria Math"/>
                            <a:ea typeface="Cambria Math"/>
                          </a:rPr>
                          <m:t>𝛿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dirty="0"/>
                  <a:t>элемент из пространства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ru-RU" dirty="0"/>
                  <a:t>принимаемый за приближение к значению </a:t>
                </a:r>
                <a:r>
                  <a:rPr lang="ru-RU" i="1" dirty="0" err="1" smtClean="0"/>
                  <a:t>Tx</a:t>
                </a:r>
                <a:r>
                  <a:rPr lang="ru-RU" dirty="0" smtClean="0"/>
                  <a:t>.</a:t>
                </a:r>
                <a:endParaRPr lang="en-US" dirty="0" smtClean="0"/>
              </a:p>
              <a:p>
                <a:pPr algn="ctr"/>
                <a:r>
                  <a:rPr lang="ru-RU" dirty="0" smtClean="0"/>
                  <a:t>Обозначим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 </a:t>
                </a:r>
                <a:r>
                  <a:rPr lang="en-US" i="1" dirty="0"/>
                  <a:t>j=1,…,n</a:t>
                </a:r>
                <a:r>
                  <a:rPr lang="en-US" dirty="0"/>
                  <a:t>.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  <a:ea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en-US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nary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ru-RU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i="1" dirty="0"/>
                  <a:t>j=1,…,</a:t>
                </a:r>
                <a:r>
                  <a:rPr lang="en-US" i="1" dirty="0" smtClean="0"/>
                  <a:t>n.</a:t>
                </a:r>
                <a:endParaRPr lang="ru-RU" dirty="0"/>
              </a:p>
              <a:p>
                <a:r>
                  <a:rPr lang="ru-RU" dirty="0" smtClean="0"/>
                  <a:t>И применим теорему 1.</a:t>
                </a:r>
                <a:endParaRPr lang="en-US" dirty="0" smtClean="0"/>
              </a:p>
              <a:p>
                <a:endParaRPr lang="en-US" kern="50" dirty="0" smtClean="0">
                  <a:latin typeface="Times New Roman" panose="02020603050405020304" pitchFamily="18" charset="0"/>
                  <a:ea typeface="Droid Sans Fallback"/>
                  <a:cs typeface="FreeSans"/>
                </a:endParaRPr>
              </a:p>
              <a:p>
                <a:endParaRPr lang="en-US" kern="50" dirty="0" smtClean="0">
                  <a:latin typeface="Times New Roman" panose="02020603050405020304" pitchFamily="18" charset="0"/>
                  <a:ea typeface="Droid Sans Fallback"/>
                  <a:cs typeface="FreeSans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6" name="Прямоугольник: скругленные углы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6D1D889-36B2-D089-9BE2-D07F93701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3" y="19607821"/>
                <a:ext cx="10470365" cy="7794599"/>
              </a:xfrm>
              <a:prstGeom prst="roundRect">
                <a:avLst/>
              </a:prstGeom>
              <a:blipFill rotWithShape="1">
                <a:blip r:embed="rId8"/>
                <a:stretch>
                  <a:fillRect t="-4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9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748</TotalTime>
  <Words>1002</Words>
  <Application>Microsoft Office PowerPoint</Application>
  <PresentationFormat>Custom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Окишев Василий Александрович</dc:creator>
  <cp:lastModifiedBy>ICT Management W/BMT</cp:lastModifiedBy>
  <cp:revision>48</cp:revision>
  <dcterms:created xsi:type="dcterms:W3CDTF">2024-04-03T16:35:43Z</dcterms:created>
  <dcterms:modified xsi:type="dcterms:W3CDTF">2024-08-23T04:31:47Z</dcterms:modified>
</cp:coreProperties>
</file>